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6"/>
  </p:notesMasterIdLst>
  <p:sldIdLst>
    <p:sldId id="275" r:id="rId2"/>
    <p:sldId id="276" r:id="rId3"/>
    <p:sldId id="277" r:id="rId4"/>
    <p:sldId id="280" r:id="rId5"/>
    <p:sldId id="281" r:id="rId6"/>
    <p:sldId id="273" r:id="rId7"/>
    <p:sldId id="263" r:id="rId8"/>
    <p:sldId id="264" r:id="rId9"/>
    <p:sldId id="265" r:id="rId10"/>
    <p:sldId id="256" r:id="rId11"/>
    <p:sldId id="257" r:id="rId12"/>
    <p:sldId id="258" r:id="rId13"/>
    <p:sldId id="274" r:id="rId14"/>
    <p:sldId id="259" r:id="rId15"/>
    <p:sldId id="260" r:id="rId16"/>
    <p:sldId id="261" r:id="rId17"/>
    <p:sldId id="262" r:id="rId18"/>
    <p:sldId id="266" r:id="rId19"/>
    <p:sldId id="267" r:id="rId20"/>
    <p:sldId id="268" r:id="rId21"/>
    <p:sldId id="269" r:id="rId22"/>
    <p:sldId id="270" r:id="rId23"/>
    <p:sldId id="271" r:id="rId24"/>
    <p:sldId id="272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481"/>
    <p:restoredTop sz="94599"/>
  </p:normalViewPr>
  <p:slideViewPr>
    <p:cSldViewPr snapToGrid="0" snapToObjects="1">
      <p:cViewPr varScale="1">
        <p:scale>
          <a:sx n="112" d="100"/>
          <a:sy n="112" d="100"/>
        </p:scale>
        <p:origin x="58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F5C53E9-13EF-40C5-AA5D-03334E0FCE63}" type="doc">
      <dgm:prSet loTypeId="urn:microsoft.com/office/officeart/2005/8/layout/vProcess5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D62495BE-AE53-4D99-A6A8-37F2B273FBA7}">
      <dgm:prSet/>
      <dgm:spPr/>
      <dgm:t>
        <a:bodyPr/>
        <a:lstStyle/>
        <a:p>
          <a:r>
            <a:rPr lang="en-US" dirty="0"/>
            <a:t>1. </a:t>
          </a:r>
          <a:r>
            <a:rPr lang="en-US" baseline="0" dirty="0"/>
            <a:t>Differences between attacks on cloud and local honeypots</a:t>
          </a:r>
        </a:p>
      </dgm:t>
    </dgm:pt>
    <dgm:pt modelId="{93F0EE43-28CB-4001-BC6C-7211F0AC7524}" type="parTrans" cxnId="{5674B5F3-2382-4262-AA9B-F1EA134203DF}">
      <dgm:prSet/>
      <dgm:spPr/>
      <dgm:t>
        <a:bodyPr/>
        <a:lstStyle/>
        <a:p>
          <a:endParaRPr lang="en-US"/>
        </a:p>
      </dgm:t>
    </dgm:pt>
    <dgm:pt modelId="{1D4D66E0-74BF-4245-AB46-CB11D7296967}" type="sibTrans" cxnId="{5674B5F3-2382-4262-AA9B-F1EA134203DF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41D06710-B4C7-4133-9076-E83C423B72AD}">
      <dgm:prSet/>
      <dgm:spPr/>
      <dgm:t>
        <a:bodyPr/>
        <a:lstStyle/>
        <a:p>
          <a:r>
            <a:rPr lang="en-US"/>
            <a:t>2.  </a:t>
          </a:r>
          <a:r>
            <a:rPr lang="en-US" baseline="0"/>
            <a:t>Patterns in evolution of attacks over time, at indicator level and sensor level</a:t>
          </a:r>
        </a:p>
      </dgm:t>
    </dgm:pt>
    <dgm:pt modelId="{2985B149-E9C6-437A-8156-933BD0DC5A2A}" type="parTrans" cxnId="{3B4D8899-6AFB-4189-AC76-0ECD122F21C6}">
      <dgm:prSet/>
      <dgm:spPr/>
      <dgm:t>
        <a:bodyPr/>
        <a:lstStyle/>
        <a:p>
          <a:endParaRPr lang="en-US"/>
        </a:p>
      </dgm:t>
    </dgm:pt>
    <dgm:pt modelId="{A554EC03-62BC-4353-9188-FD0842ACC312}" type="sibTrans" cxnId="{3B4D8899-6AFB-4189-AC76-0ECD122F21C6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C31D4CC7-F4A7-4503-9460-9EBAE79CBDF9}">
      <dgm:prSet/>
      <dgm:spPr/>
      <dgm:t>
        <a:bodyPr/>
        <a:lstStyle/>
        <a:p>
          <a:r>
            <a:rPr lang="en-US"/>
            <a:t>4. See if indicators return after being blocked</a:t>
          </a:r>
        </a:p>
      </dgm:t>
    </dgm:pt>
    <dgm:pt modelId="{CFD7069C-320C-44EB-9764-B1C81871F2B0}" type="parTrans" cxnId="{213EBCD9-7190-4E58-B1BC-19DAA004FA28}">
      <dgm:prSet/>
      <dgm:spPr/>
      <dgm:t>
        <a:bodyPr/>
        <a:lstStyle/>
        <a:p>
          <a:endParaRPr lang="en-US"/>
        </a:p>
      </dgm:t>
    </dgm:pt>
    <dgm:pt modelId="{7C84940A-C58A-47CC-9771-9D57B9F21FA3}" type="sibTrans" cxnId="{213EBCD9-7190-4E58-B1BC-19DAA004FA28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90B16DF0-D744-4D84-BB72-DB66F6AFF7B0}">
      <dgm:prSet/>
      <dgm:spPr/>
      <dgm:t>
        <a:bodyPr/>
        <a:lstStyle/>
        <a:p>
          <a:r>
            <a:rPr lang="en-US" dirty="0"/>
            <a:t>5.Make inferences from geographical data </a:t>
          </a:r>
        </a:p>
      </dgm:t>
    </dgm:pt>
    <dgm:pt modelId="{898135B9-86E6-465A-B83B-CA16B8BB5E2F}" type="parTrans" cxnId="{3B96139F-C9CA-4243-806F-A6A923788C9B}">
      <dgm:prSet/>
      <dgm:spPr/>
      <dgm:t>
        <a:bodyPr/>
        <a:lstStyle/>
        <a:p>
          <a:endParaRPr lang="en-US"/>
        </a:p>
      </dgm:t>
    </dgm:pt>
    <dgm:pt modelId="{ECE505DC-2BF1-45AA-BE3B-7C5BC5019BDB}" type="sibTrans" cxnId="{3B96139F-C9CA-4243-806F-A6A923788C9B}">
      <dgm:prSet/>
      <dgm:spPr/>
      <dgm:t>
        <a:bodyPr/>
        <a:lstStyle/>
        <a:p>
          <a:endParaRPr lang="en-US"/>
        </a:p>
      </dgm:t>
    </dgm:pt>
    <dgm:pt modelId="{72EADEE7-AD84-9345-AEC7-07F63D1F0C99}">
      <dgm:prSet/>
      <dgm:spPr/>
      <dgm:t>
        <a:bodyPr/>
        <a:lstStyle/>
        <a:p>
          <a:r>
            <a:rPr lang="en-US"/>
            <a:t>3. Attack classification based on distribution of number of connections, number of sensors hit, usernames, password tried and urls used </a:t>
          </a:r>
        </a:p>
      </dgm:t>
    </dgm:pt>
    <dgm:pt modelId="{64FF55F8-98D1-2B4A-AFBB-86CE7EFB8A3C}" type="parTrans" cxnId="{D19309D2-96FC-3A46-A76F-DE22ED1593BB}">
      <dgm:prSet/>
      <dgm:spPr/>
      <dgm:t>
        <a:bodyPr/>
        <a:lstStyle/>
        <a:p>
          <a:endParaRPr lang="en-US"/>
        </a:p>
      </dgm:t>
    </dgm:pt>
    <dgm:pt modelId="{56A36CEB-0947-9748-8C6E-1F643954F021}" type="sibTrans" cxnId="{D19309D2-96FC-3A46-A76F-DE22ED1593BB}">
      <dgm:prSet/>
      <dgm:spPr/>
      <dgm:t>
        <a:bodyPr/>
        <a:lstStyle/>
        <a:p>
          <a:endParaRPr lang="en-US"/>
        </a:p>
      </dgm:t>
    </dgm:pt>
    <dgm:pt modelId="{9D123C21-703C-6446-8EC2-E59AF54875D5}" type="pres">
      <dgm:prSet presAssocID="{CF5C53E9-13EF-40C5-AA5D-03334E0FCE63}" presName="outerComposite" presStyleCnt="0">
        <dgm:presLayoutVars>
          <dgm:chMax val="5"/>
          <dgm:dir/>
          <dgm:resizeHandles val="exact"/>
        </dgm:presLayoutVars>
      </dgm:prSet>
      <dgm:spPr/>
    </dgm:pt>
    <dgm:pt modelId="{1BE223BB-C6ED-C04C-A148-21B16E5D0CE2}" type="pres">
      <dgm:prSet presAssocID="{CF5C53E9-13EF-40C5-AA5D-03334E0FCE63}" presName="dummyMaxCanvas" presStyleCnt="0">
        <dgm:presLayoutVars/>
      </dgm:prSet>
      <dgm:spPr/>
    </dgm:pt>
    <dgm:pt modelId="{D19E7CE5-4700-B84F-89AC-BC2B4785A625}" type="pres">
      <dgm:prSet presAssocID="{CF5C53E9-13EF-40C5-AA5D-03334E0FCE63}" presName="FiveNodes_1" presStyleLbl="node1" presStyleIdx="0" presStyleCnt="5">
        <dgm:presLayoutVars>
          <dgm:bulletEnabled val="1"/>
        </dgm:presLayoutVars>
      </dgm:prSet>
      <dgm:spPr/>
    </dgm:pt>
    <dgm:pt modelId="{CFE05DCB-C07A-C145-B91C-406E4AD47B4D}" type="pres">
      <dgm:prSet presAssocID="{CF5C53E9-13EF-40C5-AA5D-03334E0FCE63}" presName="FiveNodes_2" presStyleLbl="node1" presStyleIdx="1" presStyleCnt="5">
        <dgm:presLayoutVars>
          <dgm:bulletEnabled val="1"/>
        </dgm:presLayoutVars>
      </dgm:prSet>
      <dgm:spPr/>
    </dgm:pt>
    <dgm:pt modelId="{C66BFDEB-AA95-7846-A82F-67E972CA3B0D}" type="pres">
      <dgm:prSet presAssocID="{CF5C53E9-13EF-40C5-AA5D-03334E0FCE63}" presName="FiveNodes_3" presStyleLbl="node1" presStyleIdx="2" presStyleCnt="5">
        <dgm:presLayoutVars>
          <dgm:bulletEnabled val="1"/>
        </dgm:presLayoutVars>
      </dgm:prSet>
      <dgm:spPr/>
    </dgm:pt>
    <dgm:pt modelId="{8B788F9C-B93E-3140-A0C7-993CE432412A}" type="pres">
      <dgm:prSet presAssocID="{CF5C53E9-13EF-40C5-AA5D-03334E0FCE63}" presName="FiveNodes_4" presStyleLbl="node1" presStyleIdx="3" presStyleCnt="5">
        <dgm:presLayoutVars>
          <dgm:bulletEnabled val="1"/>
        </dgm:presLayoutVars>
      </dgm:prSet>
      <dgm:spPr/>
    </dgm:pt>
    <dgm:pt modelId="{6267BFE0-855D-A84E-AC5B-D2CB3CA080D0}" type="pres">
      <dgm:prSet presAssocID="{CF5C53E9-13EF-40C5-AA5D-03334E0FCE63}" presName="FiveNodes_5" presStyleLbl="node1" presStyleIdx="4" presStyleCnt="5">
        <dgm:presLayoutVars>
          <dgm:bulletEnabled val="1"/>
        </dgm:presLayoutVars>
      </dgm:prSet>
      <dgm:spPr/>
    </dgm:pt>
    <dgm:pt modelId="{543D32EB-59E2-B346-A748-E606AE1921DF}" type="pres">
      <dgm:prSet presAssocID="{CF5C53E9-13EF-40C5-AA5D-03334E0FCE63}" presName="FiveConn_1-2" presStyleLbl="fgAccFollowNode1" presStyleIdx="0" presStyleCnt="4">
        <dgm:presLayoutVars>
          <dgm:bulletEnabled val="1"/>
        </dgm:presLayoutVars>
      </dgm:prSet>
      <dgm:spPr/>
    </dgm:pt>
    <dgm:pt modelId="{FDACA527-E7E3-8B4B-809E-0366339DCE72}" type="pres">
      <dgm:prSet presAssocID="{CF5C53E9-13EF-40C5-AA5D-03334E0FCE63}" presName="FiveConn_2-3" presStyleLbl="fgAccFollowNode1" presStyleIdx="1" presStyleCnt="4">
        <dgm:presLayoutVars>
          <dgm:bulletEnabled val="1"/>
        </dgm:presLayoutVars>
      </dgm:prSet>
      <dgm:spPr/>
    </dgm:pt>
    <dgm:pt modelId="{4BBE2B98-AD60-6A4A-8C07-9746BCAF7E35}" type="pres">
      <dgm:prSet presAssocID="{CF5C53E9-13EF-40C5-AA5D-03334E0FCE63}" presName="FiveConn_3-4" presStyleLbl="fgAccFollowNode1" presStyleIdx="2" presStyleCnt="4">
        <dgm:presLayoutVars>
          <dgm:bulletEnabled val="1"/>
        </dgm:presLayoutVars>
      </dgm:prSet>
      <dgm:spPr/>
    </dgm:pt>
    <dgm:pt modelId="{15661295-E174-884C-B433-84264A3D554F}" type="pres">
      <dgm:prSet presAssocID="{CF5C53E9-13EF-40C5-AA5D-03334E0FCE63}" presName="FiveConn_4-5" presStyleLbl="fgAccFollowNode1" presStyleIdx="3" presStyleCnt="4">
        <dgm:presLayoutVars>
          <dgm:bulletEnabled val="1"/>
        </dgm:presLayoutVars>
      </dgm:prSet>
      <dgm:spPr/>
    </dgm:pt>
    <dgm:pt modelId="{EFFD97DE-EDB0-9B4D-B788-A34372E0A7B7}" type="pres">
      <dgm:prSet presAssocID="{CF5C53E9-13EF-40C5-AA5D-03334E0FCE63}" presName="FiveNodes_1_text" presStyleLbl="node1" presStyleIdx="4" presStyleCnt="5">
        <dgm:presLayoutVars>
          <dgm:bulletEnabled val="1"/>
        </dgm:presLayoutVars>
      </dgm:prSet>
      <dgm:spPr/>
    </dgm:pt>
    <dgm:pt modelId="{3BCFE0D4-FC45-EC41-98A8-626C4F66462E}" type="pres">
      <dgm:prSet presAssocID="{CF5C53E9-13EF-40C5-AA5D-03334E0FCE63}" presName="FiveNodes_2_text" presStyleLbl="node1" presStyleIdx="4" presStyleCnt="5">
        <dgm:presLayoutVars>
          <dgm:bulletEnabled val="1"/>
        </dgm:presLayoutVars>
      </dgm:prSet>
      <dgm:spPr/>
    </dgm:pt>
    <dgm:pt modelId="{3D97DF3E-5EF9-0A40-90F3-7E9BC8EAA8B4}" type="pres">
      <dgm:prSet presAssocID="{CF5C53E9-13EF-40C5-AA5D-03334E0FCE63}" presName="FiveNodes_3_text" presStyleLbl="node1" presStyleIdx="4" presStyleCnt="5">
        <dgm:presLayoutVars>
          <dgm:bulletEnabled val="1"/>
        </dgm:presLayoutVars>
      </dgm:prSet>
      <dgm:spPr/>
    </dgm:pt>
    <dgm:pt modelId="{95FA0A55-E269-474F-8780-A34CED49268F}" type="pres">
      <dgm:prSet presAssocID="{CF5C53E9-13EF-40C5-AA5D-03334E0FCE63}" presName="FiveNodes_4_text" presStyleLbl="node1" presStyleIdx="4" presStyleCnt="5">
        <dgm:presLayoutVars>
          <dgm:bulletEnabled val="1"/>
        </dgm:presLayoutVars>
      </dgm:prSet>
      <dgm:spPr/>
    </dgm:pt>
    <dgm:pt modelId="{2ED4D411-33F7-144C-9BB0-7F0B7304DC91}" type="pres">
      <dgm:prSet presAssocID="{CF5C53E9-13EF-40C5-AA5D-03334E0FCE63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DD9A6C12-CD4B-254B-97EA-99112F192662}" type="presOf" srcId="{C31D4CC7-F4A7-4503-9460-9EBAE79CBDF9}" destId="{8B788F9C-B93E-3140-A0C7-993CE432412A}" srcOrd="0" destOrd="0" presId="urn:microsoft.com/office/officeart/2005/8/layout/vProcess5"/>
    <dgm:cxn modelId="{AFDCA83A-D056-E148-B951-072C190677C4}" type="presOf" srcId="{A554EC03-62BC-4353-9188-FD0842ACC312}" destId="{FDACA527-E7E3-8B4B-809E-0366339DCE72}" srcOrd="0" destOrd="0" presId="urn:microsoft.com/office/officeart/2005/8/layout/vProcess5"/>
    <dgm:cxn modelId="{F787F33F-B93C-6A47-B1F7-FB54739EF684}" type="presOf" srcId="{7C84940A-C58A-47CC-9771-9D57B9F21FA3}" destId="{15661295-E174-884C-B433-84264A3D554F}" srcOrd="0" destOrd="0" presId="urn:microsoft.com/office/officeart/2005/8/layout/vProcess5"/>
    <dgm:cxn modelId="{00FF8761-36A2-5346-A409-72FC3CA21102}" type="presOf" srcId="{D62495BE-AE53-4D99-A6A8-37F2B273FBA7}" destId="{D19E7CE5-4700-B84F-89AC-BC2B4785A625}" srcOrd="0" destOrd="0" presId="urn:microsoft.com/office/officeart/2005/8/layout/vProcess5"/>
    <dgm:cxn modelId="{372B4B75-9134-9249-9483-C4D9A107006E}" type="presOf" srcId="{72EADEE7-AD84-9345-AEC7-07F63D1F0C99}" destId="{C66BFDEB-AA95-7846-A82F-67E972CA3B0D}" srcOrd="0" destOrd="0" presId="urn:microsoft.com/office/officeart/2005/8/layout/vProcess5"/>
    <dgm:cxn modelId="{EB599A78-413D-A641-A971-47C66863D563}" type="presOf" srcId="{1D4D66E0-74BF-4245-AB46-CB11D7296967}" destId="{543D32EB-59E2-B346-A748-E606AE1921DF}" srcOrd="0" destOrd="0" presId="urn:microsoft.com/office/officeart/2005/8/layout/vProcess5"/>
    <dgm:cxn modelId="{1BDB8488-15D5-B740-A395-B62D568447FB}" type="presOf" srcId="{C31D4CC7-F4A7-4503-9460-9EBAE79CBDF9}" destId="{95FA0A55-E269-474F-8780-A34CED49268F}" srcOrd="1" destOrd="0" presId="urn:microsoft.com/office/officeart/2005/8/layout/vProcess5"/>
    <dgm:cxn modelId="{3B4D8899-6AFB-4189-AC76-0ECD122F21C6}" srcId="{CF5C53E9-13EF-40C5-AA5D-03334E0FCE63}" destId="{41D06710-B4C7-4133-9076-E83C423B72AD}" srcOrd="1" destOrd="0" parTransId="{2985B149-E9C6-437A-8156-933BD0DC5A2A}" sibTransId="{A554EC03-62BC-4353-9188-FD0842ACC312}"/>
    <dgm:cxn modelId="{3B96139F-C9CA-4243-806F-A6A923788C9B}" srcId="{CF5C53E9-13EF-40C5-AA5D-03334E0FCE63}" destId="{90B16DF0-D744-4D84-BB72-DB66F6AFF7B0}" srcOrd="4" destOrd="0" parTransId="{898135B9-86E6-465A-B83B-CA16B8BB5E2F}" sibTransId="{ECE505DC-2BF1-45AA-BE3B-7C5BC5019BDB}"/>
    <dgm:cxn modelId="{D44869A4-EE82-8641-87A4-98F41B734214}" type="presOf" srcId="{41D06710-B4C7-4133-9076-E83C423B72AD}" destId="{3BCFE0D4-FC45-EC41-98A8-626C4F66462E}" srcOrd="1" destOrd="0" presId="urn:microsoft.com/office/officeart/2005/8/layout/vProcess5"/>
    <dgm:cxn modelId="{8FC9E9A8-3197-7D4E-8DDB-7BAD4B2EB289}" type="presOf" srcId="{D62495BE-AE53-4D99-A6A8-37F2B273FBA7}" destId="{EFFD97DE-EDB0-9B4D-B788-A34372E0A7B7}" srcOrd="1" destOrd="0" presId="urn:microsoft.com/office/officeart/2005/8/layout/vProcess5"/>
    <dgm:cxn modelId="{79671EAD-FE66-854C-9D23-03BB9C883A0D}" type="presOf" srcId="{72EADEE7-AD84-9345-AEC7-07F63D1F0C99}" destId="{3D97DF3E-5EF9-0A40-90F3-7E9BC8EAA8B4}" srcOrd="1" destOrd="0" presId="urn:microsoft.com/office/officeart/2005/8/layout/vProcess5"/>
    <dgm:cxn modelId="{2151E0AF-E3C2-9641-8B57-8CD31C9D1ECF}" type="presOf" srcId="{41D06710-B4C7-4133-9076-E83C423B72AD}" destId="{CFE05DCB-C07A-C145-B91C-406E4AD47B4D}" srcOrd="0" destOrd="0" presId="urn:microsoft.com/office/officeart/2005/8/layout/vProcess5"/>
    <dgm:cxn modelId="{84B9D8C0-5B70-4F46-AA0F-FFEBFD98D4CA}" type="presOf" srcId="{90B16DF0-D744-4D84-BB72-DB66F6AFF7B0}" destId="{6267BFE0-855D-A84E-AC5B-D2CB3CA080D0}" srcOrd="0" destOrd="0" presId="urn:microsoft.com/office/officeart/2005/8/layout/vProcess5"/>
    <dgm:cxn modelId="{D19309D2-96FC-3A46-A76F-DE22ED1593BB}" srcId="{CF5C53E9-13EF-40C5-AA5D-03334E0FCE63}" destId="{72EADEE7-AD84-9345-AEC7-07F63D1F0C99}" srcOrd="2" destOrd="0" parTransId="{64FF55F8-98D1-2B4A-AFBB-86CE7EFB8A3C}" sibTransId="{56A36CEB-0947-9748-8C6E-1F643954F021}"/>
    <dgm:cxn modelId="{BB40DFD7-2CF1-2A4D-B526-99A52EC64E55}" type="presOf" srcId="{56A36CEB-0947-9748-8C6E-1F643954F021}" destId="{4BBE2B98-AD60-6A4A-8C07-9746BCAF7E35}" srcOrd="0" destOrd="0" presId="urn:microsoft.com/office/officeart/2005/8/layout/vProcess5"/>
    <dgm:cxn modelId="{213EBCD9-7190-4E58-B1BC-19DAA004FA28}" srcId="{CF5C53E9-13EF-40C5-AA5D-03334E0FCE63}" destId="{C31D4CC7-F4A7-4503-9460-9EBAE79CBDF9}" srcOrd="3" destOrd="0" parTransId="{CFD7069C-320C-44EB-9764-B1C81871F2B0}" sibTransId="{7C84940A-C58A-47CC-9771-9D57B9F21FA3}"/>
    <dgm:cxn modelId="{5CD389E1-875D-F240-9E20-259D7BC8A544}" type="presOf" srcId="{90B16DF0-D744-4D84-BB72-DB66F6AFF7B0}" destId="{2ED4D411-33F7-144C-9BB0-7F0B7304DC91}" srcOrd="1" destOrd="0" presId="urn:microsoft.com/office/officeart/2005/8/layout/vProcess5"/>
    <dgm:cxn modelId="{8EAA12E2-69A7-464B-B312-CB3E8571944B}" type="presOf" srcId="{CF5C53E9-13EF-40C5-AA5D-03334E0FCE63}" destId="{9D123C21-703C-6446-8EC2-E59AF54875D5}" srcOrd="0" destOrd="0" presId="urn:microsoft.com/office/officeart/2005/8/layout/vProcess5"/>
    <dgm:cxn modelId="{5674B5F3-2382-4262-AA9B-F1EA134203DF}" srcId="{CF5C53E9-13EF-40C5-AA5D-03334E0FCE63}" destId="{D62495BE-AE53-4D99-A6A8-37F2B273FBA7}" srcOrd="0" destOrd="0" parTransId="{93F0EE43-28CB-4001-BC6C-7211F0AC7524}" sibTransId="{1D4D66E0-74BF-4245-AB46-CB11D7296967}"/>
    <dgm:cxn modelId="{D57B2756-67CB-3148-844F-77BE35C457E3}" type="presParOf" srcId="{9D123C21-703C-6446-8EC2-E59AF54875D5}" destId="{1BE223BB-C6ED-C04C-A148-21B16E5D0CE2}" srcOrd="0" destOrd="0" presId="urn:microsoft.com/office/officeart/2005/8/layout/vProcess5"/>
    <dgm:cxn modelId="{C7CFAC5D-EE68-AD48-9C16-D5667C12E99D}" type="presParOf" srcId="{9D123C21-703C-6446-8EC2-E59AF54875D5}" destId="{D19E7CE5-4700-B84F-89AC-BC2B4785A625}" srcOrd="1" destOrd="0" presId="urn:microsoft.com/office/officeart/2005/8/layout/vProcess5"/>
    <dgm:cxn modelId="{8C1CF774-0F81-FD4A-8241-95656ED607BE}" type="presParOf" srcId="{9D123C21-703C-6446-8EC2-E59AF54875D5}" destId="{CFE05DCB-C07A-C145-B91C-406E4AD47B4D}" srcOrd="2" destOrd="0" presId="urn:microsoft.com/office/officeart/2005/8/layout/vProcess5"/>
    <dgm:cxn modelId="{48EDA6CC-1F11-E94E-97BB-D4C3D34754F9}" type="presParOf" srcId="{9D123C21-703C-6446-8EC2-E59AF54875D5}" destId="{C66BFDEB-AA95-7846-A82F-67E972CA3B0D}" srcOrd="3" destOrd="0" presId="urn:microsoft.com/office/officeart/2005/8/layout/vProcess5"/>
    <dgm:cxn modelId="{33019FB5-77EE-FB44-A44A-E19F87C7FAFE}" type="presParOf" srcId="{9D123C21-703C-6446-8EC2-E59AF54875D5}" destId="{8B788F9C-B93E-3140-A0C7-993CE432412A}" srcOrd="4" destOrd="0" presId="urn:microsoft.com/office/officeart/2005/8/layout/vProcess5"/>
    <dgm:cxn modelId="{9424A96D-178C-1844-B4CB-ABC96F85B50C}" type="presParOf" srcId="{9D123C21-703C-6446-8EC2-E59AF54875D5}" destId="{6267BFE0-855D-A84E-AC5B-D2CB3CA080D0}" srcOrd="5" destOrd="0" presId="urn:microsoft.com/office/officeart/2005/8/layout/vProcess5"/>
    <dgm:cxn modelId="{A146D122-B6FB-194A-B20E-922F41D85CBB}" type="presParOf" srcId="{9D123C21-703C-6446-8EC2-E59AF54875D5}" destId="{543D32EB-59E2-B346-A748-E606AE1921DF}" srcOrd="6" destOrd="0" presId="urn:microsoft.com/office/officeart/2005/8/layout/vProcess5"/>
    <dgm:cxn modelId="{473D2042-D5E9-DB45-8783-D2F7B975D158}" type="presParOf" srcId="{9D123C21-703C-6446-8EC2-E59AF54875D5}" destId="{FDACA527-E7E3-8B4B-809E-0366339DCE72}" srcOrd="7" destOrd="0" presId="urn:microsoft.com/office/officeart/2005/8/layout/vProcess5"/>
    <dgm:cxn modelId="{24298631-DB36-3241-90FC-3E179098A384}" type="presParOf" srcId="{9D123C21-703C-6446-8EC2-E59AF54875D5}" destId="{4BBE2B98-AD60-6A4A-8C07-9746BCAF7E35}" srcOrd="8" destOrd="0" presId="urn:microsoft.com/office/officeart/2005/8/layout/vProcess5"/>
    <dgm:cxn modelId="{ED6A2D93-EFAA-5B46-AF47-46A02C6F2BA9}" type="presParOf" srcId="{9D123C21-703C-6446-8EC2-E59AF54875D5}" destId="{15661295-E174-884C-B433-84264A3D554F}" srcOrd="9" destOrd="0" presId="urn:microsoft.com/office/officeart/2005/8/layout/vProcess5"/>
    <dgm:cxn modelId="{F3F0B836-DFF9-8C4E-9EC5-53D6339EC8FF}" type="presParOf" srcId="{9D123C21-703C-6446-8EC2-E59AF54875D5}" destId="{EFFD97DE-EDB0-9B4D-B788-A34372E0A7B7}" srcOrd="10" destOrd="0" presId="urn:microsoft.com/office/officeart/2005/8/layout/vProcess5"/>
    <dgm:cxn modelId="{02C03CCA-FBBE-2544-B0D6-A23370CCA932}" type="presParOf" srcId="{9D123C21-703C-6446-8EC2-E59AF54875D5}" destId="{3BCFE0D4-FC45-EC41-98A8-626C4F66462E}" srcOrd="11" destOrd="0" presId="urn:microsoft.com/office/officeart/2005/8/layout/vProcess5"/>
    <dgm:cxn modelId="{6574AEAE-A97F-BE4A-9239-8C22F1CBC55C}" type="presParOf" srcId="{9D123C21-703C-6446-8EC2-E59AF54875D5}" destId="{3D97DF3E-5EF9-0A40-90F3-7E9BC8EAA8B4}" srcOrd="12" destOrd="0" presId="urn:microsoft.com/office/officeart/2005/8/layout/vProcess5"/>
    <dgm:cxn modelId="{C38D2EB1-F7FF-6144-B7CC-998886E06D37}" type="presParOf" srcId="{9D123C21-703C-6446-8EC2-E59AF54875D5}" destId="{95FA0A55-E269-474F-8780-A34CED49268F}" srcOrd="13" destOrd="0" presId="urn:microsoft.com/office/officeart/2005/8/layout/vProcess5"/>
    <dgm:cxn modelId="{A6095ED4-3E90-9741-BAB4-0A6B31A3B99E}" type="presParOf" srcId="{9D123C21-703C-6446-8EC2-E59AF54875D5}" destId="{2ED4D411-33F7-144C-9BB0-7F0B7304DC91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9E7CE5-4700-B84F-89AC-BC2B4785A625}">
      <dsp:nvSpPr>
        <dsp:cNvPr id="0" name=""/>
        <dsp:cNvSpPr/>
      </dsp:nvSpPr>
      <dsp:spPr>
        <a:xfrm>
          <a:off x="0" y="0"/>
          <a:ext cx="8493061" cy="68657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1. </a:t>
          </a:r>
          <a:r>
            <a:rPr lang="en-US" sz="1600" kern="1200" baseline="0" dirty="0"/>
            <a:t>Differences between attacks on cloud and local honeypots</a:t>
          </a:r>
        </a:p>
      </dsp:txBody>
      <dsp:txXfrm>
        <a:off x="20109" y="20109"/>
        <a:ext cx="7671869" cy="646352"/>
      </dsp:txXfrm>
    </dsp:sp>
    <dsp:sp modelId="{CFE05DCB-C07A-C145-B91C-406E4AD47B4D}">
      <dsp:nvSpPr>
        <dsp:cNvPr id="0" name=""/>
        <dsp:cNvSpPr/>
      </dsp:nvSpPr>
      <dsp:spPr>
        <a:xfrm>
          <a:off x="634222" y="781927"/>
          <a:ext cx="8493061" cy="686570"/>
        </a:xfrm>
        <a:prstGeom prst="roundRect">
          <a:avLst>
            <a:gd name="adj" fmla="val 10000"/>
          </a:avLst>
        </a:prstGeom>
        <a:solidFill>
          <a:schemeClr val="accent2">
            <a:hueOff val="-4941430"/>
            <a:satOff val="225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2.  </a:t>
          </a:r>
          <a:r>
            <a:rPr lang="en-US" sz="1600" kern="1200" baseline="0"/>
            <a:t>Patterns in evolution of attacks over time, at indicator level and sensor level</a:t>
          </a:r>
        </a:p>
      </dsp:txBody>
      <dsp:txXfrm>
        <a:off x="654331" y="802036"/>
        <a:ext cx="7372350" cy="646352"/>
      </dsp:txXfrm>
    </dsp:sp>
    <dsp:sp modelId="{C66BFDEB-AA95-7846-A82F-67E972CA3B0D}">
      <dsp:nvSpPr>
        <dsp:cNvPr id="0" name=""/>
        <dsp:cNvSpPr/>
      </dsp:nvSpPr>
      <dsp:spPr>
        <a:xfrm>
          <a:off x="1268444" y="1563855"/>
          <a:ext cx="8493061" cy="686570"/>
        </a:xfrm>
        <a:prstGeom prst="roundRect">
          <a:avLst>
            <a:gd name="adj" fmla="val 10000"/>
          </a:avLst>
        </a:prstGeom>
        <a:solidFill>
          <a:schemeClr val="accent2">
            <a:hueOff val="-9882860"/>
            <a:satOff val="451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3. Attack classification based on distribution of number of connections, number of sensors hit, usernames, password tried and urls used </a:t>
          </a:r>
        </a:p>
      </dsp:txBody>
      <dsp:txXfrm>
        <a:off x="1288553" y="1583964"/>
        <a:ext cx="7372350" cy="646352"/>
      </dsp:txXfrm>
    </dsp:sp>
    <dsp:sp modelId="{8B788F9C-B93E-3140-A0C7-993CE432412A}">
      <dsp:nvSpPr>
        <dsp:cNvPr id="0" name=""/>
        <dsp:cNvSpPr/>
      </dsp:nvSpPr>
      <dsp:spPr>
        <a:xfrm>
          <a:off x="1902666" y="2345782"/>
          <a:ext cx="8493061" cy="686570"/>
        </a:xfrm>
        <a:prstGeom prst="roundRect">
          <a:avLst>
            <a:gd name="adj" fmla="val 10000"/>
          </a:avLst>
        </a:prstGeom>
        <a:solidFill>
          <a:schemeClr val="accent2">
            <a:hueOff val="-14824290"/>
            <a:satOff val="676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4. See if indicators return after being blocked</a:t>
          </a:r>
        </a:p>
      </dsp:txBody>
      <dsp:txXfrm>
        <a:off x="1922775" y="2365891"/>
        <a:ext cx="7372350" cy="646352"/>
      </dsp:txXfrm>
    </dsp:sp>
    <dsp:sp modelId="{6267BFE0-855D-A84E-AC5B-D2CB3CA080D0}">
      <dsp:nvSpPr>
        <dsp:cNvPr id="0" name=""/>
        <dsp:cNvSpPr/>
      </dsp:nvSpPr>
      <dsp:spPr>
        <a:xfrm>
          <a:off x="2536888" y="3127710"/>
          <a:ext cx="8493061" cy="686570"/>
        </a:xfrm>
        <a:prstGeom prst="roundRect">
          <a:avLst>
            <a:gd name="adj" fmla="val 10000"/>
          </a:avLst>
        </a:prstGeom>
        <a:solidFill>
          <a:schemeClr val="accent2">
            <a:hueOff val="-19765721"/>
            <a:satOff val="901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5.Make inferences from geographical data </a:t>
          </a:r>
        </a:p>
      </dsp:txBody>
      <dsp:txXfrm>
        <a:off x="2556997" y="3147819"/>
        <a:ext cx="7372350" cy="646352"/>
      </dsp:txXfrm>
    </dsp:sp>
    <dsp:sp modelId="{543D32EB-59E2-B346-A748-E606AE1921DF}">
      <dsp:nvSpPr>
        <dsp:cNvPr id="0" name=""/>
        <dsp:cNvSpPr/>
      </dsp:nvSpPr>
      <dsp:spPr>
        <a:xfrm>
          <a:off x="8046790" y="501577"/>
          <a:ext cx="446270" cy="446270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8147201" y="501577"/>
        <a:ext cx="245448" cy="335818"/>
      </dsp:txXfrm>
    </dsp:sp>
    <dsp:sp modelId="{FDACA527-E7E3-8B4B-809E-0366339DCE72}">
      <dsp:nvSpPr>
        <dsp:cNvPr id="0" name=""/>
        <dsp:cNvSpPr/>
      </dsp:nvSpPr>
      <dsp:spPr>
        <a:xfrm>
          <a:off x="8681012" y="1283505"/>
          <a:ext cx="446270" cy="446270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6868062"/>
            <a:satOff val="354"/>
            <a:lumOff val="18"/>
            <a:alphaOff val="0"/>
          </a:schemeClr>
        </a:solidFill>
        <a:ln w="19050" cap="rnd" cmpd="sng" algn="ctr">
          <a:solidFill>
            <a:schemeClr val="accent2">
              <a:tint val="40000"/>
              <a:alpha val="90000"/>
              <a:hueOff val="-6868062"/>
              <a:satOff val="354"/>
              <a:lumOff val="1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8781423" y="1283505"/>
        <a:ext cx="245448" cy="335818"/>
      </dsp:txXfrm>
    </dsp:sp>
    <dsp:sp modelId="{4BBE2B98-AD60-6A4A-8C07-9746BCAF7E35}">
      <dsp:nvSpPr>
        <dsp:cNvPr id="0" name=""/>
        <dsp:cNvSpPr/>
      </dsp:nvSpPr>
      <dsp:spPr>
        <a:xfrm>
          <a:off x="9315234" y="2053990"/>
          <a:ext cx="446270" cy="446270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13736124"/>
            <a:satOff val="707"/>
            <a:lumOff val="37"/>
            <a:alphaOff val="0"/>
          </a:schemeClr>
        </a:solidFill>
        <a:ln w="19050" cap="rnd" cmpd="sng" algn="ctr">
          <a:solidFill>
            <a:schemeClr val="accent2">
              <a:tint val="40000"/>
              <a:alpha val="90000"/>
              <a:hueOff val="-13736124"/>
              <a:satOff val="707"/>
              <a:lumOff val="3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9415645" y="2053990"/>
        <a:ext cx="245448" cy="335818"/>
      </dsp:txXfrm>
    </dsp:sp>
    <dsp:sp modelId="{15661295-E174-884C-B433-84264A3D554F}">
      <dsp:nvSpPr>
        <dsp:cNvPr id="0" name=""/>
        <dsp:cNvSpPr/>
      </dsp:nvSpPr>
      <dsp:spPr>
        <a:xfrm>
          <a:off x="9949456" y="2843546"/>
          <a:ext cx="446270" cy="446270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20604185"/>
            <a:satOff val="1061"/>
            <a:lumOff val="55"/>
            <a:alphaOff val="0"/>
          </a:schemeClr>
        </a:solidFill>
        <a:ln w="19050" cap="rnd" cmpd="sng" algn="ctr">
          <a:solidFill>
            <a:schemeClr val="accent2">
              <a:tint val="40000"/>
              <a:alpha val="90000"/>
              <a:hueOff val="-20604185"/>
              <a:satOff val="1061"/>
              <a:lumOff val="5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10049867" y="2843546"/>
        <a:ext cx="245448" cy="33581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8181D1-810A-4742-A4BC-C266987C7481}" type="datetimeFigureOut">
              <a:rPr lang="en-US" smtClean="0"/>
              <a:t>7/26/19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36F533-8230-6842-9D5C-2628F8D9F4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3780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5923F103-BC34-4FE4-A40E-EDDEECFDA5D0}" type="datetimeFigureOut">
              <a:rPr lang="en-US" dirty="0"/>
              <a:pPr/>
              <a:t>7/26/19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A1CC3-2375-41D4-9E03-427CAF2A4C1A}" type="datetimeFigureOut">
              <a:rPr lang="en-US" dirty="0"/>
              <a:t>7/26/19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6868-8199-4C2C-A5B1-63AEE139F88E}" type="datetimeFigureOut">
              <a:rPr lang="en-US" dirty="0"/>
              <a:t>7/26/19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9FF7F-6988-44CC-821B-644E70CD2F73}" type="datetimeFigureOut">
              <a:rPr lang="en-US" dirty="0"/>
              <a:t>7/26/19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2C299-16B2-4475-990D-751901EACC14}" type="datetimeFigureOut">
              <a:rPr lang="en-US" dirty="0"/>
              <a:t>7/26/19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86839-B9D8-4651-8783-F325ECE74E65}" type="datetimeFigureOut">
              <a:rPr lang="en-US" dirty="0"/>
              <a:t>7/26/19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84F64-32F6-45C5-931F-ADC1662401D0}" type="datetimeFigureOut">
              <a:rPr lang="en-US" dirty="0"/>
              <a:t>7/26/19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53086D93-FCAC-47E0-A2EE-787E62CA814C}" type="datetimeFigureOut">
              <a:rPr lang="en-US" dirty="0"/>
              <a:t>7/26/19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CDA879A6-0FD0-4734-A311-86BFCA472E6E}" type="datetimeFigureOut">
              <a:rPr lang="en-US" dirty="0"/>
              <a:t>7/26/19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dirty="0"/>
              <a:t>7/26/19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6425-0181-43F2-84FC-787E803FD2F8}" type="datetimeFigureOut">
              <a:rPr lang="en-US" dirty="0"/>
              <a:t>7/26/19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dirty="0"/>
              <a:t>7/26/19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dirty="0"/>
              <a:t>7/26/19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dirty="0"/>
              <a:t>7/26/19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dirty="0"/>
              <a:t>7/26/19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86A4C-8E40-4F87-A4F0-01A0687C5742}" type="datetimeFigureOut">
              <a:rPr lang="en-US" dirty="0"/>
              <a:t>7/26/19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FigureOut">
              <a:rPr lang="en-US" dirty="0"/>
              <a:t>7/26/19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2BE451C3-0FF4-47C4-B829-773ADF60F88C}" type="datetimeFigureOut">
              <a:rPr lang="en-US" dirty="0"/>
              <a:t>7/26/19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3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72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2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3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jpe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875485B9-8EE1-447A-9C08-F7D6B532A8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963707F-B98C-4143-AFCF-D6B56C975C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4059" y="457200"/>
            <a:ext cx="5010912" cy="9144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8D2DFBB-460D-4ECB-BD76-509C99DAD6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5583" y="601197"/>
            <a:ext cx="5009388" cy="5789368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704975-8C56-5540-97E5-CD882283EC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5425" y="1565610"/>
            <a:ext cx="4320227" cy="1614067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SECURITY ANALYTICS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E7FCAF-F67F-4B4A-869C-6DB4B890C2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7126" y="3824577"/>
            <a:ext cx="4320228" cy="2033298"/>
          </a:xfrm>
        </p:spPr>
        <p:txBody>
          <a:bodyPr>
            <a:normAutofit fontScale="92500"/>
          </a:bodyPr>
          <a:lstStyle/>
          <a:p>
            <a:r>
              <a:rPr lang="en-US" sz="1800" dirty="0">
                <a:solidFill>
                  <a:srgbClr val="FFFFFF">
                    <a:alpha val="75000"/>
                  </a:srgbClr>
                </a:solidFill>
              </a:rPr>
              <a:t>TEAM 8</a:t>
            </a:r>
          </a:p>
          <a:p>
            <a:r>
              <a:rPr lang="en-US" sz="1800" dirty="0">
                <a:solidFill>
                  <a:srgbClr val="FFFFFF">
                    <a:alpha val="75000"/>
                  </a:srgbClr>
                </a:solidFill>
              </a:rPr>
              <a:t>RIJISH GANGULY</a:t>
            </a:r>
          </a:p>
          <a:p>
            <a:r>
              <a:rPr lang="en-US" sz="1800" dirty="0">
                <a:solidFill>
                  <a:srgbClr val="FFFFFF">
                    <a:alpha val="75000"/>
                  </a:srgbClr>
                </a:solidFill>
              </a:rPr>
              <a:t>SIBORA SERANAJ</a:t>
            </a:r>
          </a:p>
          <a:p>
            <a:endParaRPr lang="en-US" sz="1800" dirty="0">
              <a:solidFill>
                <a:srgbClr val="FFFFFF">
                  <a:alpha val="75000"/>
                </a:srgbClr>
              </a:solidFill>
            </a:endParaRPr>
          </a:p>
          <a:p>
            <a:r>
              <a:rPr lang="en-US" sz="1800" dirty="0">
                <a:solidFill>
                  <a:srgbClr val="FFFFFF">
                    <a:alpha val="75000"/>
                  </a:srgbClr>
                </a:solidFill>
              </a:rPr>
              <a:t>Project Manager – Susan Jacobs</a:t>
            </a:r>
          </a:p>
        </p:txBody>
      </p:sp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FF071BC3-B3C8-F641-92DF-E332CB0BE2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6514" y="1947948"/>
            <a:ext cx="5710061" cy="2683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2170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F487C9D8-B601-A043-9B3D-6598493048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15225" y="754020"/>
            <a:ext cx="4537185" cy="594720"/>
          </a:xfrm>
        </p:spPr>
        <p:txBody>
          <a:bodyPr>
            <a:normAutofit/>
          </a:bodyPr>
          <a:lstStyle/>
          <a:p>
            <a:r>
              <a:rPr lang="en-US" sz="3200" dirty="0"/>
              <a:t>K-MEANS CLUSTERING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26560E-97F8-9442-931B-0EA1C763ECD7}"/>
              </a:ext>
            </a:extLst>
          </p:cNvPr>
          <p:cNvSpPr txBox="1"/>
          <p:nvPr/>
        </p:nvSpPr>
        <p:spPr>
          <a:xfrm>
            <a:off x="1683171" y="2828183"/>
            <a:ext cx="8115300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2000" dirty="0">
                <a:solidFill>
                  <a:schemeClr val="bg1"/>
                </a:solidFill>
              </a:rPr>
              <a:t>The K-Means algorithm belongs to the category of prototype-based clustering.</a:t>
            </a:r>
          </a:p>
          <a:p>
            <a:pPr marL="342900" indent="-342900">
              <a:buAutoNum type="arabicPeriod"/>
            </a:pPr>
            <a:r>
              <a:rPr lang="en-US" sz="2000" dirty="0">
                <a:solidFill>
                  <a:schemeClr val="bg1"/>
                </a:solidFill>
              </a:rPr>
              <a:t>Each cluster is represented by a prototype, which can either be the centroid (average) or the medoid (the most representative or most frequently occurring point)</a:t>
            </a:r>
          </a:p>
          <a:p>
            <a:pPr marL="342900" indent="-342900">
              <a:buAutoNum type="arabicPeriod"/>
            </a:pPr>
            <a:r>
              <a:rPr lang="en-US" sz="2000" dirty="0">
                <a:solidFill>
                  <a:schemeClr val="bg1"/>
                </a:solidFill>
              </a:rPr>
              <a:t>One of the drawbacks of this clustering algorithm is that we have to specify the number of clusters, k, a priori.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06894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roup 84">
            <a:extLst>
              <a:ext uri="{FF2B5EF4-FFF2-40B4-BE49-F238E27FC236}">
                <a16:creationId xmlns:a16="http://schemas.microsoft.com/office/drawing/2014/main" id="{EED2E2BB-3846-41EB-9F1E-92C33C4A8F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C73D5773-5AC9-444A-A47A-EB6656ACDC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87" name="Freeform 5">
              <a:extLst>
                <a:ext uri="{FF2B5EF4-FFF2-40B4-BE49-F238E27FC236}">
                  <a16:creationId xmlns:a16="http://schemas.microsoft.com/office/drawing/2014/main" id="{81EB4475-C020-4325-AF59-31FCBFB7C5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89" name="Rectangle 88">
            <a:extLst>
              <a:ext uri="{FF2B5EF4-FFF2-40B4-BE49-F238E27FC236}">
                <a16:creationId xmlns:a16="http://schemas.microsoft.com/office/drawing/2014/main" id="{F7689D68-C339-4D5B-9DAA-E13F6BD4D5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96E9C4-E5BE-BB41-9805-71E42338BF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0180" y="5177089"/>
            <a:ext cx="9492381" cy="788298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700" b="0" i="0" kern="1200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Clustering based on Honeypot</a:t>
            </a:r>
          </a:p>
        </p:txBody>
      </p:sp>
      <p:pic>
        <p:nvPicPr>
          <p:cNvPr id="79" name="Content Placeholder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8EB90BC3-F2F4-AF4A-848C-AF00CE4959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49975" y="1286762"/>
            <a:ext cx="5093600" cy="3473261"/>
          </a:xfrm>
          <a:prstGeom prst="roundRect">
            <a:avLst>
              <a:gd name="adj" fmla="val 1858"/>
            </a:avLst>
          </a:prstGeom>
          <a:effectLst/>
        </p:spPr>
      </p:pic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DF9DF42F-6427-7445-992F-412E31D9E5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8949" y="1286762"/>
            <a:ext cx="5673076" cy="3473261"/>
          </a:xfrm>
          <a:prstGeom prst="roundRect">
            <a:avLst>
              <a:gd name="adj" fmla="val 1858"/>
            </a:avLst>
          </a:prstGeom>
          <a:effectLst/>
        </p:spPr>
      </p:pic>
    </p:spTree>
    <p:extLst>
      <p:ext uri="{BB962C8B-B14F-4D97-AF65-F5344CB8AC3E}">
        <p14:creationId xmlns:p14="http://schemas.microsoft.com/office/powerpoint/2010/main" val="10641270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id="{72C6E0B7-C37D-4D54-8F3E-8D9F9097F6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B7B653ED-BC47-4D34-B612-473D6AFAD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6290102" y="977273"/>
            <a:ext cx="6053670" cy="4903455"/>
          </a:xfrm>
          <a:custGeom>
            <a:avLst/>
            <a:gdLst>
              <a:gd name="connsiteX0" fmla="*/ 6053670 w 6053670"/>
              <a:gd name="connsiteY0" fmla="*/ 1098 h 4903455"/>
              <a:gd name="connsiteX1" fmla="*/ 6053670 w 6053670"/>
              <a:gd name="connsiteY1" fmla="*/ 424590 h 4903455"/>
              <a:gd name="connsiteX2" fmla="*/ 6053670 w 6053670"/>
              <a:gd name="connsiteY2" fmla="*/ 1254558 h 4903455"/>
              <a:gd name="connsiteX3" fmla="*/ 6053670 w 6053670"/>
              <a:gd name="connsiteY3" fmla="*/ 4903455 h 4903455"/>
              <a:gd name="connsiteX4" fmla="*/ 0 w 6053670"/>
              <a:gd name="connsiteY4" fmla="*/ 4903455 h 4903455"/>
              <a:gd name="connsiteX5" fmla="*/ 0 w 6053670"/>
              <a:gd name="connsiteY5" fmla="*/ 1249853 h 4903455"/>
              <a:gd name="connsiteX6" fmla="*/ 0 w 6053670"/>
              <a:gd name="connsiteY6" fmla="*/ 424590 h 4903455"/>
              <a:gd name="connsiteX7" fmla="*/ 0 w 6053670"/>
              <a:gd name="connsiteY7" fmla="*/ 0 h 4903455"/>
              <a:gd name="connsiteX8" fmla="*/ 35717 w 6053670"/>
              <a:gd name="connsiteY8" fmla="*/ 5488 h 4903455"/>
              <a:gd name="connsiteX9" fmla="*/ 140445 w 6053670"/>
              <a:gd name="connsiteY9" fmla="*/ 21641 h 4903455"/>
              <a:gd name="connsiteX10" fmla="*/ 216722 w 6053670"/>
              <a:gd name="connsiteY10" fmla="*/ 32932 h 4903455"/>
              <a:gd name="connsiteX11" fmla="*/ 307527 w 6053670"/>
              <a:gd name="connsiteY11" fmla="*/ 44850 h 4903455"/>
              <a:gd name="connsiteX12" fmla="*/ 415282 w 6053670"/>
              <a:gd name="connsiteY12" fmla="*/ 59121 h 4903455"/>
              <a:gd name="connsiteX13" fmla="*/ 534539 w 6053670"/>
              <a:gd name="connsiteY13" fmla="*/ 74175 h 4903455"/>
              <a:gd name="connsiteX14" fmla="*/ 668931 w 6053670"/>
              <a:gd name="connsiteY14" fmla="*/ 90014 h 4903455"/>
              <a:gd name="connsiteX15" fmla="*/ 815430 w 6053670"/>
              <a:gd name="connsiteY15" fmla="*/ 106794 h 4903455"/>
              <a:gd name="connsiteX16" fmla="*/ 974641 w 6053670"/>
              <a:gd name="connsiteY16" fmla="*/ 123574 h 4903455"/>
              <a:gd name="connsiteX17" fmla="*/ 1144144 w 6053670"/>
              <a:gd name="connsiteY17" fmla="*/ 140667 h 4903455"/>
              <a:gd name="connsiteX18" fmla="*/ 1326965 w 6053670"/>
              <a:gd name="connsiteY18" fmla="*/ 156506 h 4903455"/>
              <a:gd name="connsiteX19" fmla="*/ 1518261 w 6053670"/>
              <a:gd name="connsiteY19" fmla="*/ 171717 h 4903455"/>
              <a:gd name="connsiteX20" fmla="*/ 1720453 w 6053670"/>
              <a:gd name="connsiteY20" fmla="*/ 185518 h 4903455"/>
              <a:gd name="connsiteX21" fmla="*/ 1931121 w 6053670"/>
              <a:gd name="connsiteY21" fmla="*/ 198690 h 4903455"/>
              <a:gd name="connsiteX22" fmla="*/ 2150869 w 6053670"/>
              <a:gd name="connsiteY22" fmla="*/ 211079 h 4903455"/>
              <a:gd name="connsiteX23" fmla="*/ 2263467 w 6053670"/>
              <a:gd name="connsiteY23" fmla="*/ 215470 h 4903455"/>
              <a:gd name="connsiteX24" fmla="*/ 2378487 w 6053670"/>
              <a:gd name="connsiteY24" fmla="*/ 220332 h 4903455"/>
              <a:gd name="connsiteX25" fmla="*/ 2495323 w 6053670"/>
              <a:gd name="connsiteY25" fmla="*/ 224879 h 4903455"/>
              <a:gd name="connsiteX26" fmla="*/ 2612764 w 6053670"/>
              <a:gd name="connsiteY26" fmla="*/ 227859 h 4903455"/>
              <a:gd name="connsiteX27" fmla="*/ 2732627 w 6053670"/>
              <a:gd name="connsiteY27" fmla="*/ 230525 h 4903455"/>
              <a:gd name="connsiteX28" fmla="*/ 2853700 w 6053670"/>
              <a:gd name="connsiteY28" fmla="*/ 233348 h 4903455"/>
              <a:gd name="connsiteX29" fmla="*/ 2977195 w 6053670"/>
              <a:gd name="connsiteY29" fmla="*/ 235229 h 4903455"/>
              <a:gd name="connsiteX30" fmla="*/ 3101900 w 6053670"/>
              <a:gd name="connsiteY30" fmla="*/ 235229 h 4903455"/>
              <a:gd name="connsiteX31" fmla="*/ 3227817 w 6053670"/>
              <a:gd name="connsiteY31" fmla="*/ 236170 h 4903455"/>
              <a:gd name="connsiteX32" fmla="*/ 3354944 w 6053670"/>
              <a:gd name="connsiteY32" fmla="*/ 235229 h 4903455"/>
              <a:gd name="connsiteX33" fmla="*/ 3483887 w 6053670"/>
              <a:gd name="connsiteY33" fmla="*/ 233348 h 4903455"/>
              <a:gd name="connsiteX34" fmla="*/ 3612830 w 6053670"/>
              <a:gd name="connsiteY34" fmla="*/ 231623 h 4903455"/>
              <a:gd name="connsiteX35" fmla="*/ 3743589 w 6053670"/>
              <a:gd name="connsiteY35" fmla="*/ 227859 h 4903455"/>
              <a:gd name="connsiteX36" fmla="*/ 3875559 w 6053670"/>
              <a:gd name="connsiteY36" fmla="*/ 223938 h 4903455"/>
              <a:gd name="connsiteX37" fmla="*/ 4007529 w 6053670"/>
              <a:gd name="connsiteY37" fmla="*/ 219391 h 4903455"/>
              <a:gd name="connsiteX38" fmla="*/ 4140710 w 6053670"/>
              <a:gd name="connsiteY38" fmla="*/ 212961 h 4903455"/>
              <a:gd name="connsiteX39" fmla="*/ 4275102 w 6053670"/>
              <a:gd name="connsiteY39" fmla="*/ 205277 h 4903455"/>
              <a:gd name="connsiteX40" fmla="*/ 4410098 w 6053670"/>
              <a:gd name="connsiteY40" fmla="*/ 197907 h 4903455"/>
              <a:gd name="connsiteX41" fmla="*/ 4545096 w 6053670"/>
              <a:gd name="connsiteY41" fmla="*/ 188498 h 4903455"/>
              <a:gd name="connsiteX42" fmla="*/ 4681909 w 6053670"/>
              <a:gd name="connsiteY42" fmla="*/ 177207 h 4903455"/>
              <a:gd name="connsiteX43" fmla="*/ 4816905 w 6053670"/>
              <a:gd name="connsiteY43" fmla="*/ 165916 h 4903455"/>
              <a:gd name="connsiteX44" fmla="*/ 4954323 w 6053670"/>
              <a:gd name="connsiteY44" fmla="*/ 152899 h 4903455"/>
              <a:gd name="connsiteX45" fmla="*/ 5092347 w 6053670"/>
              <a:gd name="connsiteY45" fmla="*/ 138629 h 4903455"/>
              <a:gd name="connsiteX46" fmla="*/ 5228555 w 6053670"/>
              <a:gd name="connsiteY46" fmla="*/ 123574 h 4903455"/>
              <a:gd name="connsiteX47" fmla="*/ 5366578 w 6053670"/>
              <a:gd name="connsiteY47" fmla="*/ 106010 h 4903455"/>
              <a:gd name="connsiteX48" fmla="*/ 5503997 w 6053670"/>
              <a:gd name="connsiteY48" fmla="*/ 87192 h 4903455"/>
              <a:gd name="connsiteX49" fmla="*/ 5642020 w 6053670"/>
              <a:gd name="connsiteY49" fmla="*/ 68530 h 4903455"/>
              <a:gd name="connsiteX50" fmla="*/ 5779438 w 6053670"/>
              <a:gd name="connsiteY50" fmla="*/ 46733 h 4903455"/>
              <a:gd name="connsiteX51" fmla="*/ 5916251 w 6053670"/>
              <a:gd name="connsiteY51" fmla="*/ 24464 h 4903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053670" h="4903455">
                <a:moveTo>
                  <a:pt x="6053670" y="1098"/>
                </a:moveTo>
                <a:lnTo>
                  <a:pt x="6053670" y="424590"/>
                </a:lnTo>
                <a:lnTo>
                  <a:pt x="6053670" y="1254558"/>
                </a:lnTo>
                <a:lnTo>
                  <a:pt x="6053670" y="4903455"/>
                </a:lnTo>
                <a:lnTo>
                  <a:pt x="0" y="4903455"/>
                </a:lnTo>
                <a:lnTo>
                  <a:pt x="0" y="1249853"/>
                </a:lnTo>
                <a:lnTo>
                  <a:pt x="0" y="424590"/>
                </a:lnTo>
                <a:lnTo>
                  <a:pt x="0" y="0"/>
                </a:lnTo>
                <a:lnTo>
                  <a:pt x="35717" y="5488"/>
                </a:lnTo>
                <a:lnTo>
                  <a:pt x="140445" y="21641"/>
                </a:lnTo>
                <a:lnTo>
                  <a:pt x="216722" y="32932"/>
                </a:lnTo>
                <a:lnTo>
                  <a:pt x="307527" y="44850"/>
                </a:lnTo>
                <a:lnTo>
                  <a:pt x="415282" y="59121"/>
                </a:lnTo>
                <a:lnTo>
                  <a:pt x="534539" y="74175"/>
                </a:lnTo>
                <a:lnTo>
                  <a:pt x="668931" y="90014"/>
                </a:lnTo>
                <a:lnTo>
                  <a:pt x="815430" y="106794"/>
                </a:lnTo>
                <a:lnTo>
                  <a:pt x="974641" y="123574"/>
                </a:lnTo>
                <a:lnTo>
                  <a:pt x="1144144" y="140667"/>
                </a:lnTo>
                <a:lnTo>
                  <a:pt x="1326965" y="156506"/>
                </a:lnTo>
                <a:lnTo>
                  <a:pt x="1518261" y="171717"/>
                </a:lnTo>
                <a:lnTo>
                  <a:pt x="1720453" y="185518"/>
                </a:lnTo>
                <a:lnTo>
                  <a:pt x="1931121" y="198690"/>
                </a:lnTo>
                <a:lnTo>
                  <a:pt x="2150869" y="211079"/>
                </a:lnTo>
                <a:lnTo>
                  <a:pt x="2263467" y="215470"/>
                </a:lnTo>
                <a:lnTo>
                  <a:pt x="2378487" y="220332"/>
                </a:lnTo>
                <a:lnTo>
                  <a:pt x="2495323" y="224879"/>
                </a:lnTo>
                <a:lnTo>
                  <a:pt x="2612764" y="227859"/>
                </a:lnTo>
                <a:lnTo>
                  <a:pt x="2732627" y="230525"/>
                </a:lnTo>
                <a:lnTo>
                  <a:pt x="2853700" y="233348"/>
                </a:lnTo>
                <a:lnTo>
                  <a:pt x="2977195" y="235229"/>
                </a:lnTo>
                <a:lnTo>
                  <a:pt x="3101900" y="235229"/>
                </a:lnTo>
                <a:lnTo>
                  <a:pt x="3227817" y="236170"/>
                </a:lnTo>
                <a:lnTo>
                  <a:pt x="3354944" y="235229"/>
                </a:lnTo>
                <a:lnTo>
                  <a:pt x="3483887" y="233348"/>
                </a:lnTo>
                <a:lnTo>
                  <a:pt x="3612830" y="231623"/>
                </a:lnTo>
                <a:lnTo>
                  <a:pt x="3743589" y="227859"/>
                </a:lnTo>
                <a:lnTo>
                  <a:pt x="3875559" y="223938"/>
                </a:lnTo>
                <a:lnTo>
                  <a:pt x="4007529" y="219391"/>
                </a:lnTo>
                <a:lnTo>
                  <a:pt x="4140710" y="212961"/>
                </a:lnTo>
                <a:lnTo>
                  <a:pt x="4275102" y="205277"/>
                </a:lnTo>
                <a:lnTo>
                  <a:pt x="4410098" y="197907"/>
                </a:lnTo>
                <a:lnTo>
                  <a:pt x="4545096" y="188498"/>
                </a:lnTo>
                <a:lnTo>
                  <a:pt x="4681909" y="177207"/>
                </a:lnTo>
                <a:lnTo>
                  <a:pt x="4816905" y="165916"/>
                </a:lnTo>
                <a:lnTo>
                  <a:pt x="4954323" y="152899"/>
                </a:lnTo>
                <a:lnTo>
                  <a:pt x="5092347" y="138629"/>
                </a:lnTo>
                <a:lnTo>
                  <a:pt x="5228555" y="123574"/>
                </a:lnTo>
                <a:lnTo>
                  <a:pt x="5366578" y="106010"/>
                </a:lnTo>
                <a:lnTo>
                  <a:pt x="5503997" y="87192"/>
                </a:lnTo>
                <a:lnTo>
                  <a:pt x="5642020" y="68530"/>
                </a:lnTo>
                <a:lnTo>
                  <a:pt x="5779438" y="46733"/>
                </a:lnTo>
                <a:lnTo>
                  <a:pt x="5916251" y="2446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78" name="Freeform 5">
            <a:extLst>
              <a:ext uri="{FF2B5EF4-FFF2-40B4-BE49-F238E27FC236}">
                <a16:creationId xmlns:a16="http://schemas.microsoft.com/office/drawing/2014/main" id="{B93D812D-BB26-4FDD-A218-F6F71E7376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79" name="Freeform 5">
            <a:extLst>
              <a:ext uri="{FF2B5EF4-FFF2-40B4-BE49-F238E27FC236}">
                <a16:creationId xmlns:a16="http://schemas.microsoft.com/office/drawing/2014/main" id="{EEA99C6C-BC37-4408-9F74-3DDB1060B7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5376762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E6AFA3-BCE6-DA4B-BFD0-916B3F8A46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098" y="629265"/>
            <a:ext cx="6072776" cy="162232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E"/>
                </a:solidFill>
              </a:rPr>
              <a:t>Elbow-Method</a:t>
            </a:r>
          </a:p>
        </p:txBody>
      </p:sp>
      <p:sp>
        <p:nvSpPr>
          <p:cNvPr id="80" name="Rectangle 66">
            <a:extLst>
              <a:ext uri="{FF2B5EF4-FFF2-40B4-BE49-F238E27FC236}">
                <a16:creationId xmlns:a16="http://schemas.microsoft.com/office/drawing/2014/main" id="{924C0032-B592-45AB-AD23-5A4BD369B6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89BF1F84-E7C7-42A7-911D-8E48AF6711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1000"/>
                </a:schemeClr>
              </a:gs>
              <a:gs pos="75000">
                <a:schemeClr val="accent5">
                  <a:alpha val="0"/>
                </a:schemeClr>
              </a:gs>
              <a:gs pos="36000">
                <a:schemeClr val="accent5"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0C3CFCFE-6522-4333-8CB1-16DB80E7E9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8000"/>
                </a:schemeClr>
              </a:gs>
              <a:gs pos="72000">
                <a:schemeClr val="accent5">
                  <a:alpha val="0"/>
                </a:schemeClr>
              </a:gs>
              <a:gs pos="36000">
                <a:schemeClr val="accent5"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BBD83A-37B3-EF42-8350-DF57220791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6676" y="2012642"/>
            <a:ext cx="6072776" cy="3119427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FFFFFE"/>
                </a:solidFill>
              </a:rPr>
              <a:t>The idea of the elbow method is to run K-Means clustering on the dataset for a range of values of k and for each value of k calculate the sum of squared errors (SSE). Then we choose k based on the minimum error.</a:t>
            </a:r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B26DE984-9F5B-254A-835D-AF92650176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03" r="3113" b="5"/>
          <a:stretch/>
        </p:blipFill>
        <p:spPr>
          <a:xfrm>
            <a:off x="7418226" y="1230145"/>
            <a:ext cx="4503774" cy="2557083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D3E0304A-37BD-D742-A0FB-227C4D575F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5515" y="3936192"/>
            <a:ext cx="4855859" cy="2213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9706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25FD5E71-0789-2743-A658-3B782F1842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55005" y="914040"/>
            <a:ext cx="8825658" cy="537570"/>
          </a:xfrm>
        </p:spPr>
        <p:txBody>
          <a:bodyPr>
            <a:normAutofit lnSpcReduction="10000"/>
          </a:bodyPr>
          <a:lstStyle/>
          <a:p>
            <a:r>
              <a:rPr lang="en-US" sz="3200" dirty="0">
                <a:solidFill>
                  <a:srgbClr val="EBEBEB"/>
                </a:solidFill>
              </a:rPr>
              <a:t>				K-Nearest Neighbors</a:t>
            </a:r>
            <a:endParaRPr lang="en-US" sz="3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F4C450-094F-384D-9C0A-8FA2F68F5CCB}"/>
              </a:ext>
            </a:extLst>
          </p:cNvPr>
          <p:cNvSpPr txBox="1"/>
          <p:nvPr/>
        </p:nvSpPr>
        <p:spPr>
          <a:xfrm>
            <a:off x="2000250" y="2023110"/>
            <a:ext cx="774954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000" dirty="0">
                <a:solidFill>
                  <a:srgbClr val="FFFFFF"/>
                </a:solidFill>
              </a:rPr>
              <a:t>The KNN algorithm assumes that similar things exist in close proximity. </a:t>
            </a:r>
          </a:p>
          <a:p>
            <a:pPr marL="457200" indent="-457200">
              <a:buFontTx/>
              <a:buAutoNum type="arabicPeriod"/>
            </a:pPr>
            <a:r>
              <a:rPr lang="en-US" sz="2000" dirty="0">
                <a:solidFill>
                  <a:schemeClr val="bg1"/>
                </a:solidFill>
              </a:rPr>
              <a:t>In the classification phase, k is a user-defined constant, and an unlabeled vector is classified by assigning the label which is most frequent among the k training samples nearest to that query point.</a:t>
            </a:r>
          </a:p>
          <a:p>
            <a:pPr marL="457200" indent="-457200">
              <a:buFontTx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Choosing the right value of k is a process called parameter tuning, and is important for better accuracy.</a:t>
            </a:r>
            <a:endParaRPr lang="en-US" sz="2000" dirty="0">
              <a:solidFill>
                <a:schemeClr val="bg1"/>
              </a:solidFill>
            </a:endParaRPr>
          </a:p>
          <a:p>
            <a:endParaRPr lang="en-US" sz="2000" dirty="0">
              <a:solidFill>
                <a:srgbClr val="FFFFFF"/>
              </a:solidFill>
            </a:endParaRPr>
          </a:p>
          <a:p>
            <a:pPr marL="457200" indent="-457200">
              <a:buAutoNum type="arabicPeriod"/>
            </a:pPr>
            <a:endParaRPr lang="en-US" sz="2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17252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32">
            <a:extLst>
              <a:ext uri="{FF2B5EF4-FFF2-40B4-BE49-F238E27FC236}">
                <a16:creationId xmlns:a16="http://schemas.microsoft.com/office/drawing/2014/main" id="{643780CE-2BE5-46F6-97B2-60DF30217E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8" name="Freeform: Shape 34">
            <a:extLst>
              <a:ext uri="{FF2B5EF4-FFF2-40B4-BE49-F238E27FC236}">
                <a16:creationId xmlns:a16="http://schemas.microsoft.com/office/drawing/2014/main" id="{61A87A49-68E6-459E-A5A6-46229FF421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171964" y="-140866"/>
            <a:ext cx="6053670" cy="7139732"/>
          </a:xfrm>
          <a:custGeom>
            <a:avLst/>
            <a:gdLst>
              <a:gd name="connsiteX0" fmla="*/ 6053670 w 6053670"/>
              <a:gd name="connsiteY0" fmla="*/ 1098 h 7139732"/>
              <a:gd name="connsiteX1" fmla="*/ 6053670 w 6053670"/>
              <a:gd name="connsiteY1" fmla="*/ 1084479 h 7139732"/>
              <a:gd name="connsiteX2" fmla="*/ 6053670 w 6053670"/>
              <a:gd name="connsiteY2" fmla="*/ 1254558 h 7139732"/>
              <a:gd name="connsiteX3" fmla="*/ 6053670 w 6053670"/>
              <a:gd name="connsiteY3" fmla="*/ 7139732 h 7139732"/>
              <a:gd name="connsiteX4" fmla="*/ 0 w 6053670"/>
              <a:gd name="connsiteY4" fmla="*/ 7139732 h 7139732"/>
              <a:gd name="connsiteX5" fmla="*/ 0 w 6053670"/>
              <a:gd name="connsiteY5" fmla="*/ 1249853 h 7139732"/>
              <a:gd name="connsiteX6" fmla="*/ 0 w 6053670"/>
              <a:gd name="connsiteY6" fmla="*/ 1084479 h 7139732"/>
              <a:gd name="connsiteX7" fmla="*/ 0 w 6053670"/>
              <a:gd name="connsiteY7" fmla="*/ 0 h 7139732"/>
              <a:gd name="connsiteX8" fmla="*/ 35717 w 6053670"/>
              <a:gd name="connsiteY8" fmla="*/ 5488 h 7139732"/>
              <a:gd name="connsiteX9" fmla="*/ 140445 w 6053670"/>
              <a:gd name="connsiteY9" fmla="*/ 21641 h 7139732"/>
              <a:gd name="connsiteX10" fmla="*/ 216722 w 6053670"/>
              <a:gd name="connsiteY10" fmla="*/ 32932 h 7139732"/>
              <a:gd name="connsiteX11" fmla="*/ 307527 w 6053670"/>
              <a:gd name="connsiteY11" fmla="*/ 44850 h 7139732"/>
              <a:gd name="connsiteX12" fmla="*/ 415282 w 6053670"/>
              <a:gd name="connsiteY12" fmla="*/ 59121 h 7139732"/>
              <a:gd name="connsiteX13" fmla="*/ 534539 w 6053670"/>
              <a:gd name="connsiteY13" fmla="*/ 74175 h 7139732"/>
              <a:gd name="connsiteX14" fmla="*/ 668931 w 6053670"/>
              <a:gd name="connsiteY14" fmla="*/ 90014 h 7139732"/>
              <a:gd name="connsiteX15" fmla="*/ 815430 w 6053670"/>
              <a:gd name="connsiteY15" fmla="*/ 106794 h 7139732"/>
              <a:gd name="connsiteX16" fmla="*/ 974641 w 6053670"/>
              <a:gd name="connsiteY16" fmla="*/ 123574 h 7139732"/>
              <a:gd name="connsiteX17" fmla="*/ 1144144 w 6053670"/>
              <a:gd name="connsiteY17" fmla="*/ 140667 h 7139732"/>
              <a:gd name="connsiteX18" fmla="*/ 1326965 w 6053670"/>
              <a:gd name="connsiteY18" fmla="*/ 156506 h 7139732"/>
              <a:gd name="connsiteX19" fmla="*/ 1518261 w 6053670"/>
              <a:gd name="connsiteY19" fmla="*/ 171717 h 7139732"/>
              <a:gd name="connsiteX20" fmla="*/ 1720453 w 6053670"/>
              <a:gd name="connsiteY20" fmla="*/ 185518 h 7139732"/>
              <a:gd name="connsiteX21" fmla="*/ 1931121 w 6053670"/>
              <a:gd name="connsiteY21" fmla="*/ 198690 h 7139732"/>
              <a:gd name="connsiteX22" fmla="*/ 2150869 w 6053670"/>
              <a:gd name="connsiteY22" fmla="*/ 211079 h 7139732"/>
              <a:gd name="connsiteX23" fmla="*/ 2263467 w 6053670"/>
              <a:gd name="connsiteY23" fmla="*/ 215470 h 7139732"/>
              <a:gd name="connsiteX24" fmla="*/ 2378487 w 6053670"/>
              <a:gd name="connsiteY24" fmla="*/ 220332 h 7139732"/>
              <a:gd name="connsiteX25" fmla="*/ 2495323 w 6053670"/>
              <a:gd name="connsiteY25" fmla="*/ 224879 h 7139732"/>
              <a:gd name="connsiteX26" fmla="*/ 2612764 w 6053670"/>
              <a:gd name="connsiteY26" fmla="*/ 227859 h 7139732"/>
              <a:gd name="connsiteX27" fmla="*/ 2732627 w 6053670"/>
              <a:gd name="connsiteY27" fmla="*/ 230525 h 7139732"/>
              <a:gd name="connsiteX28" fmla="*/ 2853700 w 6053670"/>
              <a:gd name="connsiteY28" fmla="*/ 233348 h 7139732"/>
              <a:gd name="connsiteX29" fmla="*/ 2977195 w 6053670"/>
              <a:gd name="connsiteY29" fmla="*/ 235229 h 7139732"/>
              <a:gd name="connsiteX30" fmla="*/ 3101901 w 6053670"/>
              <a:gd name="connsiteY30" fmla="*/ 235229 h 7139732"/>
              <a:gd name="connsiteX31" fmla="*/ 3227817 w 6053670"/>
              <a:gd name="connsiteY31" fmla="*/ 236170 h 7139732"/>
              <a:gd name="connsiteX32" fmla="*/ 3354944 w 6053670"/>
              <a:gd name="connsiteY32" fmla="*/ 235229 h 7139732"/>
              <a:gd name="connsiteX33" fmla="*/ 3483887 w 6053670"/>
              <a:gd name="connsiteY33" fmla="*/ 233348 h 7139732"/>
              <a:gd name="connsiteX34" fmla="*/ 3612830 w 6053670"/>
              <a:gd name="connsiteY34" fmla="*/ 231623 h 7139732"/>
              <a:gd name="connsiteX35" fmla="*/ 3743590 w 6053670"/>
              <a:gd name="connsiteY35" fmla="*/ 227859 h 7139732"/>
              <a:gd name="connsiteX36" fmla="*/ 3875560 w 6053670"/>
              <a:gd name="connsiteY36" fmla="*/ 223938 h 7139732"/>
              <a:gd name="connsiteX37" fmla="*/ 4007530 w 6053670"/>
              <a:gd name="connsiteY37" fmla="*/ 219391 h 7139732"/>
              <a:gd name="connsiteX38" fmla="*/ 4140710 w 6053670"/>
              <a:gd name="connsiteY38" fmla="*/ 212961 h 7139732"/>
              <a:gd name="connsiteX39" fmla="*/ 4275102 w 6053670"/>
              <a:gd name="connsiteY39" fmla="*/ 205277 h 7139732"/>
              <a:gd name="connsiteX40" fmla="*/ 4410098 w 6053670"/>
              <a:gd name="connsiteY40" fmla="*/ 197907 h 7139732"/>
              <a:gd name="connsiteX41" fmla="*/ 4545096 w 6053670"/>
              <a:gd name="connsiteY41" fmla="*/ 188498 h 7139732"/>
              <a:gd name="connsiteX42" fmla="*/ 4681909 w 6053670"/>
              <a:gd name="connsiteY42" fmla="*/ 177207 h 7139732"/>
              <a:gd name="connsiteX43" fmla="*/ 4816905 w 6053670"/>
              <a:gd name="connsiteY43" fmla="*/ 165916 h 7139732"/>
              <a:gd name="connsiteX44" fmla="*/ 4954323 w 6053670"/>
              <a:gd name="connsiteY44" fmla="*/ 152899 h 7139732"/>
              <a:gd name="connsiteX45" fmla="*/ 5092347 w 6053670"/>
              <a:gd name="connsiteY45" fmla="*/ 138629 h 7139732"/>
              <a:gd name="connsiteX46" fmla="*/ 5228555 w 6053670"/>
              <a:gd name="connsiteY46" fmla="*/ 123574 h 7139732"/>
              <a:gd name="connsiteX47" fmla="*/ 5366578 w 6053670"/>
              <a:gd name="connsiteY47" fmla="*/ 106010 h 7139732"/>
              <a:gd name="connsiteX48" fmla="*/ 5503997 w 6053670"/>
              <a:gd name="connsiteY48" fmla="*/ 87192 h 7139732"/>
              <a:gd name="connsiteX49" fmla="*/ 5642020 w 6053670"/>
              <a:gd name="connsiteY49" fmla="*/ 68530 h 7139732"/>
              <a:gd name="connsiteX50" fmla="*/ 5779438 w 6053670"/>
              <a:gd name="connsiteY50" fmla="*/ 46733 h 7139732"/>
              <a:gd name="connsiteX51" fmla="*/ 5916251 w 6053670"/>
              <a:gd name="connsiteY51" fmla="*/ 24464 h 7139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053670" h="7139732">
                <a:moveTo>
                  <a:pt x="6053670" y="1098"/>
                </a:moveTo>
                <a:lnTo>
                  <a:pt x="6053670" y="1084479"/>
                </a:lnTo>
                <a:lnTo>
                  <a:pt x="6053670" y="1254558"/>
                </a:lnTo>
                <a:lnTo>
                  <a:pt x="6053670" y="7139732"/>
                </a:lnTo>
                <a:lnTo>
                  <a:pt x="0" y="7139732"/>
                </a:lnTo>
                <a:lnTo>
                  <a:pt x="0" y="1249853"/>
                </a:lnTo>
                <a:lnTo>
                  <a:pt x="0" y="1084479"/>
                </a:lnTo>
                <a:lnTo>
                  <a:pt x="0" y="0"/>
                </a:lnTo>
                <a:lnTo>
                  <a:pt x="35717" y="5488"/>
                </a:lnTo>
                <a:lnTo>
                  <a:pt x="140445" y="21641"/>
                </a:lnTo>
                <a:lnTo>
                  <a:pt x="216722" y="32932"/>
                </a:lnTo>
                <a:lnTo>
                  <a:pt x="307527" y="44850"/>
                </a:lnTo>
                <a:lnTo>
                  <a:pt x="415282" y="59121"/>
                </a:lnTo>
                <a:lnTo>
                  <a:pt x="534539" y="74175"/>
                </a:lnTo>
                <a:lnTo>
                  <a:pt x="668931" y="90014"/>
                </a:lnTo>
                <a:lnTo>
                  <a:pt x="815430" y="106794"/>
                </a:lnTo>
                <a:lnTo>
                  <a:pt x="974641" y="123574"/>
                </a:lnTo>
                <a:lnTo>
                  <a:pt x="1144144" y="140667"/>
                </a:lnTo>
                <a:lnTo>
                  <a:pt x="1326965" y="156506"/>
                </a:lnTo>
                <a:lnTo>
                  <a:pt x="1518261" y="171717"/>
                </a:lnTo>
                <a:lnTo>
                  <a:pt x="1720453" y="185518"/>
                </a:lnTo>
                <a:lnTo>
                  <a:pt x="1931121" y="198690"/>
                </a:lnTo>
                <a:lnTo>
                  <a:pt x="2150869" y="211079"/>
                </a:lnTo>
                <a:lnTo>
                  <a:pt x="2263467" y="215470"/>
                </a:lnTo>
                <a:lnTo>
                  <a:pt x="2378487" y="220332"/>
                </a:lnTo>
                <a:lnTo>
                  <a:pt x="2495323" y="224879"/>
                </a:lnTo>
                <a:lnTo>
                  <a:pt x="2612764" y="227859"/>
                </a:lnTo>
                <a:lnTo>
                  <a:pt x="2732627" y="230525"/>
                </a:lnTo>
                <a:lnTo>
                  <a:pt x="2853700" y="233348"/>
                </a:lnTo>
                <a:lnTo>
                  <a:pt x="2977195" y="235229"/>
                </a:lnTo>
                <a:lnTo>
                  <a:pt x="3101901" y="235229"/>
                </a:lnTo>
                <a:lnTo>
                  <a:pt x="3227817" y="236170"/>
                </a:lnTo>
                <a:lnTo>
                  <a:pt x="3354944" y="235229"/>
                </a:lnTo>
                <a:lnTo>
                  <a:pt x="3483887" y="233348"/>
                </a:lnTo>
                <a:lnTo>
                  <a:pt x="3612830" y="231623"/>
                </a:lnTo>
                <a:lnTo>
                  <a:pt x="3743590" y="227859"/>
                </a:lnTo>
                <a:lnTo>
                  <a:pt x="3875560" y="223938"/>
                </a:lnTo>
                <a:lnTo>
                  <a:pt x="4007530" y="219391"/>
                </a:lnTo>
                <a:lnTo>
                  <a:pt x="4140710" y="212961"/>
                </a:lnTo>
                <a:lnTo>
                  <a:pt x="4275102" y="205277"/>
                </a:lnTo>
                <a:lnTo>
                  <a:pt x="4410098" y="197907"/>
                </a:lnTo>
                <a:lnTo>
                  <a:pt x="4545096" y="188498"/>
                </a:lnTo>
                <a:lnTo>
                  <a:pt x="4681909" y="177207"/>
                </a:lnTo>
                <a:lnTo>
                  <a:pt x="4816905" y="165916"/>
                </a:lnTo>
                <a:lnTo>
                  <a:pt x="4954323" y="152899"/>
                </a:lnTo>
                <a:lnTo>
                  <a:pt x="5092347" y="138629"/>
                </a:lnTo>
                <a:lnTo>
                  <a:pt x="5228555" y="123574"/>
                </a:lnTo>
                <a:lnTo>
                  <a:pt x="5366578" y="106010"/>
                </a:lnTo>
                <a:lnTo>
                  <a:pt x="5503997" y="87192"/>
                </a:lnTo>
                <a:lnTo>
                  <a:pt x="5642020" y="68530"/>
                </a:lnTo>
                <a:lnTo>
                  <a:pt x="5779438" y="46733"/>
                </a:lnTo>
                <a:lnTo>
                  <a:pt x="5916251" y="2446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49" name="Freeform 5">
            <a:extLst>
              <a:ext uri="{FF2B5EF4-FFF2-40B4-BE49-F238E27FC236}">
                <a16:creationId xmlns:a16="http://schemas.microsoft.com/office/drawing/2014/main" id="{F6ACD5FC-CAFE-48EB-B765-60EED2E0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8C8FEB-1C4A-3E46-A5B0-982814E800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973668"/>
            <a:ext cx="2942210" cy="102023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000" dirty="0">
                <a:solidFill>
                  <a:srgbClr val="EBEBEB"/>
                </a:solidFill>
              </a:rPr>
              <a:t>K-Nearest Neighbors for Classification</a:t>
            </a:r>
          </a:p>
        </p:txBody>
      </p:sp>
      <p:pic>
        <p:nvPicPr>
          <p:cNvPr id="7" name="Picture 6" descr="A picture containing indoor, sky&#10;&#10;Description automatically generated">
            <a:extLst>
              <a:ext uri="{FF2B5EF4-FFF2-40B4-BE49-F238E27FC236}">
                <a16:creationId xmlns:a16="http://schemas.microsoft.com/office/drawing/2014/main" id="{A638ED3B-87B9-5B4B-B892-7F74CFE47E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4607" y="1679318"/>
            <a:ext cx="6391533" cy="3499363"/>
          </a:xfrm>
          <a:prstGeom prst="rect">
            <a:avLst/>
          </a:prstGeom>
        </p:spPr>
      </p:pic>
      <p:sp>
        <p:nvSpPr>
          <p:cNvPr id="50" name="Rectangle 38">
            <a:extLst>
              <a:ext uri="{FF2B5EF4-FFF2-40B4-BE49-F238E27FC236}">
                <a16:creationId xmlns:a16="http://schemas.microsoft.com/office/drawing/2014/main" id="{9F33B405-D785-4738-B1C0-6A0AA5E982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1" name="Oval 40">
            <a:extLst>
              <a:ext uri="{FF2B5EF4-FFF2-40B4-BE49-F238E27FC236}">
                <a16:creationId xmlns:a16="http://schemas.microsoft.com/office/drawing/2014/main" id="{4233DC0E-DE6C-4FB6-A529-51B162641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1000"/>
                </a:schemeClr>
              </a:gs>
              <a:gs pos="75000">
                <a:schemeClr val="accent5">
                  <a:alpha val="0"/>
                </a:schemeClr>
              </a:gs>
              <a:gs pos="36000">
                <a:schemeClr val="accent5"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2" name="Oval 42">
            <a:extLst>
              <a:ext uri="{FF2B5EF4-FFF2-40B4-BE49-F238E27FC236}">
                <a16:creationId xmlns:a16="http://schemas.microsoft.com/office/drawing/2014/main" id="{3870477F-E451-4BC3-863F-0E2FC57288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8000"/>
                </a:schemeClr>
              </a:gs>
              <a:gs pos="72000">
                <a:schemeClr val="accent5">
                  <a:alpha val="0"/>
                </a:schemeClr>
              </a:gs>
              <a:gs pos="36000">
                <a:schemeClr val="accent5"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B1960A-8ACF-544C-ADC9-A558E9596A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7230" y="2120900"/>
            <a:ext cx="3931703" cy="226084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Our objective was to classify the type of honeypot – Cowrie or Dionaea based on the features we generated</a:t>
            </a:r>
          </a:p>
          <a:p>
            <a:r>
              <a:rPr lang="en-US" dirty="0"/>
              <a:t>Cowrie was assigned 0 and Dionaea was assigned 1</a:t>
            </a:r>
          </a:p>
          <a:p>
            <a:pPr marL="0" indent="0">
              <a:buNone/>
            </a:pPr>
            <a:endParaRPr lang="en-US" dirty="0">
              <a:solidFill>
                <a:srgbClr val="FFFFFF"/>
              </a:solidFill>
            </a:endParaRPr>
          </a:p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3" name="Freeform 5">
            <a:extLst>
              <a:ext uri="{FF2B5EF4-FFF2-40B4-BE49-F238E27FC236}">
                <a16:creationId xmlns:a16="http://schemas.microsoft.com/office/drawing/2014/main" id="{B4A81DE1-E2BC-4A31-99EE-71350421B0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3140485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0725678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EF885B-6C1D-4943-ABBB-87B1D90405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Results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7B7AB7B2-4349-EF4A-94EE-788B6B34F1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3978" y="2772301"/>
            <a:ext cx="5470308" cy="3416300"/>
          </a:xfrm>
        </p:spPr>
      </p:pic>
      <p:pic>
        <p:nvPicPr>
          <p:cNvPr id="9" name="Picture 8" descr="A close up of a map&#10;&#10;Description automatically generated">
            <a:extLst>
              <a:ext uri="{FF2B5EF4-FFF2-40B4-BE49-F238E27FC236}">
                <a16:creationId xmlns:a16="http://schemas.microsoft.com/office/drawing/2014/main" id="{1505FD3C-9DBB-8C44-87B5-DBF4B9FB81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5481" y="2915176"/>
            <a:ext cx="5742542" cy="2969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6031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43780CE-2BE5-46F6-97B2-60DF30217E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61A87A49-68E6-459E-A5A6-46229FF421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171964" y="-140866"/>
            <a:ext cx="6053670" cy="7139732"/>
          </a:xfrm>
          <a:custGeom>
            <a:avLst/>
            <a:gdLst>
              <a:gd name="connsiteX0" fmla="*/ 6053670 w 6053670"/>
              <a:gd name="connsiteY0" fmla="*/ 1098 h 7139732"/>
              <a:gd name="connsiteX1" fmla="*/ 6053670 w 6053670"/>
              <a:gd name="connsiteY1" fmla="*/ 1084479 h 7139732"/>
              <a:gd name="connsiteX2" fmla="*/ 6053670 w 6053670"/>
              <a:gd name="connsiteY2" fmla="*/ 1254558 h 7139732"/>
              <a:gd name="connsiteX3" fmla="*/ 6053670 w 6053670"/>
              <a:gd name="connsiteY3" fmla="*/ 7139732 h 7139732"/>
              <a:gd name="connsiteX4" fmla="*/ 0 w 6053670"/>
              <a:gd name="connsiteY4" fmla="*/ 7139732 h 7139732"/>
              <a:gd name="connsiteX5" fmla="*/ 0 w 6053670"/>
              <a:gd name="connsiteY5" fmla="*/ 1249853 h 7139732"/>
              <a:gd name="connsiteX6" fmla="*/ 0 w 6053670"/>
              <a:gd name="connsiteY6" fmla="*/ 1084479 h 7139732"/>
              <a:gd name="connsiteX7" fmla="*/ 0 w 6053670"/>
              <a:gd name="connsiteY7" fmla="*/ 0 h 7139732"/>
              <a:gd name="connsiteX8" fmla="*/ 35717 w 6053670"/>
              <a:gd name="connsiteY8" fmla="*/ 5488 h 7139732"/>
              <a:gd name="connsiteX9" fmla="*/ 140445 w 6053670"/>
              <a:gd name="connsiteY9" fmla="*/ 21641 h 7139732"/>
              <a:gd name="connsiteX10" fmla="*/ 216722 w 6053670"/>
              <a:gd name="connsiteY10" fmla="*/ 32932 h 7139732"/>
              <a:gd name="connsiteX11" fmla="*/ 307527 w 6053670"/>
              <a:gd name="connsiteY11" fmla="*/ 44850 h 7139732"/>
              <a:gd name="connsiteX12" fmla="*/ 415282 w 6053670"/>
              <a:gd name="connsiteY12" fmla="*/ 59121 h 7139732"/>
              <a:gd name="connsiteX13" fmla="*/ 534539 w 6053670"/>
              <a:gd name="connsiteY13" fmla="*/ 74175 h 7139732"/>
              <a:gd name="connsiteX14" fmla="*/ 668931 w 6053670"/>
              <a:gd name="connsiteY14" fmla="*/ 90014 h 7139732"/>
              <a:gd name="connsiteX15" fmla="*/ 815430 w 6053670"/>
              <a:gd name="connsiteY15" fmla="*/ 106794 h 7139732"/>
              <a:gd name="connsiteX16" fmla="*/ 974641 w 6053670"/>
              <a:gd name="connsiteY16" fmla="*/ 123574 h 7139732"/>
              <a:gd name="connsiteX17" fmla="*/ 1144144 w 6053670"/>
              <a:gd name="connsiteY17" fmla="*/ 140667 h 7139732"/>
              <a:gd name="connsiteX18" fmla="*/ 1326965 w 6053670"/>
              <a:gd name="connsiteY18" fmla="*/ 156506 h 7139732"/>
              <a:gd name="connsiteX19" fmla="*/ 1518261 w 6053670"/>
              <a:gd name="connsiteY19" fmla="*/ 171717 h 7139732"/>
              <a:gd name="connsiteX20" fmla="*/ 1720453 w 6053670"/>
              <a:gd name="connsiteY20" fmla="*/ 185518 h 7139732"/>
              <a:gd name="connsiteX21" fmla="*/ 1931121 w 6053670"/>
              <a:gd name="connsiteY21" fmla="*/ 198690 h 7139732"/>
              <a:gd name="connsiteX22" fmla="*/ 2150869 w 6053670"/>
              <a:gd name="connsiteY22" fmla="*/ 211079 h 7139732"/>
              <a:gd name="connsiteX23" fmla="*/ 2263467 w 6053670"/>
              <a:gd name="connsiteY23" fmla="*/ 215470 h 7139732"/>
              <a:gd name="connsiteX24" fmla="*/ 2378487 w 6053670"/>
              <a:gd name="connsiteY24" fmla="*/ 220332 h 7139732"/>
              <a:gd name="connsiteX25" fmla="*/ 2495323 w 6053670"/>
              <a:gd name="connsiteY25" fmla="*/ 224879 h 7139732"/>
              <a:gd name="connsiteX26" fmla="*/ 2612764 w 6053670"/>
              <a:gd name="connsiteY26" fmla="*/ 227859 h 7139732"/>
              <a:gd name="connsiteX27" fmla="*/ 2732627 w 6053670"/>
              <a:gd name="connsiteY27" fmla="*/ 230525 h 7139732"/>
              <a:gd name="connsiteX28" fmla="*/ 2853700 w 6053670"/>
              <a:gd name="connsiteY28" fmla="*/ 233348 h 7139732"/>
              <a:gd name="connsiteX29" fmla="*/ 2977195 w 6053670"/>
              <a:gd name="connsiteY29" fmla="*/ 235229 h 7139732"/>
              <a:gd name="connsiteX30" fmla="*/ 3101901 w 6053670"/>
              <a:gd name="connsiteY30" fmla="*/ 235229 h 7139732"/>
              <a:gd name="connsiteX31" fmla="*/ 3227817 w 6053670"/>
              <a:gd name="connsiteY31" fmla="*/ 236170 h 7139732"/>
              <a:gd name="connsiteX32" fmla="*/ 3354944 w 6053670"/>
              <a:gd name="connsiteY32" fmla="*/ 235229 h 7139732"/>
              <a:gd name="connsiteX33" fmla="*/ 3483887 w 6053670"/>
              <a:gd name="connsiteY33" fmla="*/ 233348 h 7139732"/>
              <a:gd name="connsiteX34" fmla="*/ 3612830 w 6053670"/>
              <a:gd name="connsiteY34" fmla="*/ 231623 h 7139732"/>
              <a:gd name="connsiteX35" fmla="*/ 3743590 w 6053670"/>
              <a:gd name="connsiteY35" fmla="*/ 227859 h 7139732"/>
              <a:gd name="connsiteX36" fmla="*/ 3875560 w 6053670"/>
              <a:gd name="connsiteY36" fmla="*/ 223938 h 7139732"/>
              <a:gd name="connsiteX37" fmla="*/ 4007530 w 6053670"/>
              <a:gd name="connsiteY37" fmla="*/ 219391 h 7139732"/>
              <a:gd name="connsiteX38" fmla="*/ 4140710 w 6053670"/>
              <a:gd name="connsiteY38" fmla="*/ 212961 h 7139732"/>
              <a:gd name="connsiteX39" fmla="*/ 4275102 w 6053670"/>
              <a:gd name="connsiteY39" fmla="*/ 205277 h 7139732"/>
              <a:gd name="connsiteX40" fmla="*/ 4410098 w 6053670"/>
              <a:gd name="connsiteY40" fmla="*/ 197907 h 7139732"/>
              <a:gd name="connsiteX41" fmla="*/ 4545096 w 6053670"/>
              <a:gd name="connsiteY41" fmla="*/ 188498 h 7139732"/>
              <a:gd name="connsiteX42" fmla="*/ 4681909 w 6053670"/>
              <a:gd name="connsiteY42" fmla="*/ 177207 h 7139732"/>
              <a:gd name="connsiteX43" fmla="*/ 4816905 w 6053670"/>
              <a:gd name="connsiteY43" fmla="*/ 165916 h 7139732"/>
              <a:gd name="connsiteX44" fmla="*/ 4954323 w 6053670"/>
              <a:gd name="connsiteY44" fmla="*/ 152899 h 7139732"/>
              <a:gd name="connsiteX45" fmla="*/ 5092347 w 6053670"/>
              <a:gd name="connsiteY45" fmla="*/ 138629 h 7139732"/>
              <a:gd name="connsiteX46" fmla="*/ 5228555 w 6053670"/>
              <a:gd name="connsiteY46" fmla="*/ 123574 h 7139732"/>
              <a:gd name="connsiteX47" fmla="*/ 5366578 w 6053670"/>
              <a:gd name="connsiteY47" fmla="*/ 106010 h 7139732"/>
              <a:gd name="connsiteX48" fmla="*/ 5503997 w 6053670"/>
              <a:gd name="connsiteY48" fmla="*/ 87192 h 7139732"/>
              <a:gd name="connsiteX49" fmla="*/ 5642020 w 6053670"/>
              <a:gd name="connsiteY49" fmla="*/ 68530 h 7139732"/>
              <a:gd name="connsiteX50" fmla="*/ 5779438 w 6053670"/>
              <a:gd name="connsiteY50" fmla="*/ 46733 h 7139732"/>
              <a:gd name="connsiteX51" fmla="*/ 5916251 w 6053670"/>
              <a:gd name="connsiteY51" fmla="*/ 24464 h 7139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053670" h="7139732">
                <a:moveTo>
                  <a:pt x="6053670" y="1098"/>
                </a:moveTo>
                <a:lnTo>
                  <a:pt x="6053670" y="1084479"/>
                </a:lnTo>
                <a:lnTo>
                  <a:pt x="6053670" y="1254558"/>
                </a:lnTo>
                <a:lnTo>
                  <a:pt x="6053670" y="7139732"/>
                </a:lnTo>
                <a:lnTo>
                  <a:pt x="0" y="7139732"/>
                </a:lnTo>
                <a:lnTo>
                  <a:pt x="0" y="1249853"/>
                </a:lnTo>
                <a:lnTo>
                  <a:pt x="0" y="1084479"/>
                </a:lnTo>
                <a:lnTo>
                  <a:pt x="0" y="0"/>
                </a:lnTo>
                <a:lnTo>
                  <a:pt x="35717" y="5488"/>
                </a:lnTo>
                <a:lnTo>
                  <a:pt x="140445" y="21641"/>
                </a:lnTo>
                <a:lnTo>
                  <a:pt x="216722" y="32932"/>
                </a:lnTo>
                <a:lnTo>
                  <a:pt x="307527" y="44850"/>
                </a:lnTo>
                <a:lnTo>
                  <a:pt x="415282" y="59121"/>
                </a:lnTo>
                <a:lnTo>
                  <a:pt x="534539" y="74175"/>
                </a:lnTo>
                <a:lnTo>
                  <a:pt x="668931" y="90014"/>
                </a:lnTo>
                <a:lnTo>
                  <a:pt x="815430" y="106794"/>
                </a:lnTo>
                <a:lnTo>
                  <a:pt x="974641" y="123574"/>
                </a:lnTo>
                <a:lnTo>
                  <a:pt x="1144144" y="140667"/>
                </a:lnTo>
                <a:lnTo>
                  <a:pt x="1326965" y="156506"/>
                </a:lnTo>
                <a:lnTo>
                  <a:pt x="1518261" y="171717"/>
                </a:lnTo>
                <a:lnTo>
                  <a:pt x="1720453" y="185518"/>
                </a:lnTo>
                <a:lnTo>
                  <a:pt x="1931121" y="198690"/>
                </a:lnTo>
                <a:lnTo>
                  <a:pt x="2150869" y="211079"/>
                </a:lnTo>
                <a:lnTo>
                  <a:pt x="2263467" y="215470"/>
                </a:lnTo>
                <a:lnTo>
                  <a:pt x="2378487" y="220332"/>
                </a:lnTo>
                <a:lnTo>
                  <a:pt x="2495323" y="224879"/>
                </a:lnTo>
                <a:lnTo>
                  <a:pt x="2612764" y="227859"/>
                </a:lnTo>
                <a:lnTo>
                  <a:pt x="2732627" y="230525"/>
                </a:lnTo>
                <a:lnTo>
                  <a:pt x="2853700" y="233348"/>
                </a:lnTo>
                <a:lnTo>
                  <a:pt x="2977195" y="235229"/>
                </a:lnTo>
                <a:lnTo>
                  <a:pt x="3101901" y="235229"/>
                </a:lnTo>
                <a:lnTo>
                  <a:pt x="3227817" y="236170"/>
                </a:lnTo>
                <a:lnTo>
                  <a:pt x="3354944" y="235229"/>
                </a:lnTo>
                <a:lnTo>
                  <a:pt x="3483887" y="233348"/>
                </a:lnTo>
                <a:lnTo>
                  <a:pt x="3612830" y="231623"/>
                </a:lnTo>
                <a:lnTo>
                  <a:pt x="3743590" y="227859"/>
                </a:lnTo>
                <a:lnTo>
                  <a:pt x="3875560" y="223938"/>
                </a:lnTo>
                <a:lnTo>
                  <a:pt x="4007530" y="219391"/>
                </a:lnTo>
                <a:lnTo>
                  <a:pt x="4140710" y="212961"/>
                </a:lnTo>
                <a:lnTo>
                  <a:pt x="4275102" y="205277"/>
                </a:lnTo>
                <a:lnTo>
                  <a:pt x="4410098" y="197907"/>
                </a:lnTo>
                <a:lnTo>
                  <a:pt x="4545096" y="188498"/>
                </a:lnTo>
                <a:lnTo>
                  <a:pt x="4681909" y="177207"/>
                </a:lnTo>
                <a:lnTo>
                  <a:pt x="4816905" y="165916"/>
                </a:lnTo>
                <a:lnTo>
                  <a:pt x="4954323" y="152899"/>
                </a:lnTo>
                <a:lnTo>
                  <a:pt x="5092347" y="138629"/>
                </a:lnTo>
                <a:lnTo>
                  <a:pt x="5228555" y="123574"/>
                </a:lnTo>
                <a:lnTo>
                  <a:pt x="5366578" y="106010"/>
                </a:lnTo>
                <a:lnTo>
                  <a:pt x="5503997" y="87192"/>
                </a:lnTo>
                <a:lnTo>
                  <a:pt x="5642020" y="68530"/>
                </a:lnTo>
                <a:lnTo>
                  <a:pt x="5779438" y="46733"/>
                </a:lnTo>
                <a:lnTo>
                  <a:pt x="5916251" y="2446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F6ACD5FC-CAFE-48EB-B765-60EED2E0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7F3A89-48D8-0E40-B405-3F0EA3EC01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973668"/>
            <a:ext cx="2942210" cy="102023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300">
                <a:solidFill>
                  <a:srgbClr val="EBEBEB"/>
                </a:solidFill>
              </a:rPr>
              <a:t>Logistic Regression for Classification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F33B405-D785-4738-B1C0-6A0AA5E982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233DC0E-DE6C-4FB6-A529-51B162641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1000"/>
                </a:schemeClr>
              </a:gs>
              <a:gs pos="75000">
                <a:schemeClr val="accent5">
                  <a:alpha val="0"/>
                </a:schemeClr>
              </a:gs>
              <a:gs pos="36000">
                <a:schemeClr val="accent5"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870477F-E451-4BC3-863F-0E2FC57288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8000"/>
                </a:schemeClr>
              </a:gs>
              <a:gs pos="72000">
                <a:schemeClr val="accent5">
                  <a:alpha val="0"/>
                </a:schemeClr>
              </a:gs>
              <a:gs pos="36000">
                <a:schemeClr val="accent5"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16E5B4-1FBF-CA43-B583-80E1995DF6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5" y="2120900"/>
            <a:ext cx="3133726" cy="38989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>
                <a:solidFill>
                  <a:srgbClr val="FFFFFF"/>
                </a:solidFill>
              </a:rPr>
              <a:t>Logistic regression is a statistical model that uses a logistic function to model a binary dependent variable</a:t>
            </a:r>
          </a:p>
          <a:p>
            <a:pPr>
              <a:lnSpc>
                <a:spcPct val="90000"/>
              </a:lnSpc>
            </a:pPr>
            <a:r>
              <a:rPr lang="en-US">
                <a:solidFill>
                  <a:srgbClr val="FFFFFF"/>
                </a:solidFill>
              </a:rPr>
              <a:t>Our objective was to classify the honeypots based on whether they were cloud-based or local honeypots</a:t>
            </a:r>
          </a:p>
          <a:p>
            <a:pPr>
              <a:lnSpc>
                <a:spcPct val="90000"/>
              </a:lnSpc>
            </a:pPr>
            <a:r>
              <a:rPr lang="en-US">
                <a:solidFill>
                  <a:srgbClr val="FFFFFF"/>
                </a:solidFill>
              </a:rPr>
              <a:t>Cloud was assigned 0 and Local was assigned 1</a:t>
            </a:r>
          </a:p>
          <a:p>
            <a:pPr marL="0" indent="0">
              <a:lnSpc>
                <a:spcPct val="90000"/>
              </a:lnSpc>
              <a:buNone/>
            </a:pPr>
            <a:endParaRPr lang="en-US">
              <a:solidFill>
                <a:srgbClr val="FFFFFF"/>
              </a:solidFill>
            </a:endParaRPr>
          </a:p>
          <a:p>
            <a:pPr>
              <a:lnSpc>
                <a:spcPct val="90000"/>
              </a:lnSpc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22" name="Freeform 5">
            <a:extLst>
              <a:ext uri="{FF2B5EF4-FFF2-40B4-BE49-F238E27FC236}">
                <a16:creationId xmlns:a16="http://schemas.microsoft.com/office/drawing/2014/main" id="{B4A81DE1-E2BC-4A31-99EE-71350421B0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3140485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A4913F06-9354-2B4D-ADDA-2310375C55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5713" y="1567119"/>
            <a:ext cx="6680200" cy="412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8601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2F56D3-5626-634B-80F3-40D98CD17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Results</a:t>
            </a:r>
          </a:p>
        </p:txBody>
      </p: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A1B485ED-14AE-6749-B771-01B84CC273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1421" y="2468032"/>
            <a:ext cx="5179551" cy="3416300"/>
          </a:xfr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2C737B99-3362-564A-A36F-8FD49591F1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867" y="2468032"/>
            <a:ext cx="5093712" cy="341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8883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EE4E366E-272A-409E-840F-9A6A64A9E3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A721560C-E4AB-4287-A29C-3F6916794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5" name="Freeform 7">
            <a:extLst>
              <a:ext uri="{FF2B5EF4-FFF2-40B4-BE49-F238E27FC236}">
                <a16:creationId xmlns:a16="http://schemas.microsoft.com/office/drawing/2014/main" id="{DF6CFF07-D953-4F9C-9A0E-E0A6AACB61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PRINCIPAL COMPONENT ANALYSIS</a:t>
            </a:r>
          </a:p>
        </p:txBody>
      </p:sp>
      <p:sp useBgFill="1">
        <p:nvSpPr>
          <p:cNvPr id="77" name="Freeform: Shape 76">
            <a:extLst>
              <a:ext uri="{FF2B5EF4-FFF2-40B4-BE49-F238E27FC236}">
                <a16:creationId xmlns:a16="http://schemas.microsoft.com/office/drawing/2014/main" id="{DAA4FEEE-0B5F-41BF-825D-60F9FB0895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8931" y="2548281"/>
            <a:ext cx="5122606" cy="3658689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  <a:buFont typeface="Arial" charset="0"/>
              <a:buChar char="•"/>
            </a:pPr>
            <a:r>
              <a:rPr lang="en-US" dirty="0"/>
              <a:t>It is difficult to visualize high dimensional data</a:t>
            </a:r>
          </a:p>
          <a:p>
            <a:pPr>
              <a:buClr>
                <a:schemeClr val="tx1"/>
              </a:buClr>
              <a:buFont typeface="Arial" charset="0"/>
              <a:buChar char="•"/>
            </a:pPr>
            <a:r>
              <a:rPr lang="en-US" dirty="0"/>
              <a:t>PCA orthogonally transforms many possibly correlated numerical variables into a specified number of linearly uncorrelated variables. </a:t>
            </a:r>
          </a:p>
          <a:p>
            <a:pPr>
              <a:buClr>
                <a:schemeClr val="tx1"/>
              </a:buClr>
              <a:buFont typeface="Arial" charset="0"/>
              <a:buChar char="•"/>
            </a:pPr>
            <a:r>
              <a:rPr lang="en-US" dirty="0"/>
              <a:t>These variables are called principal components.</a:t>
            </a:r>
          </a:p>
          <a:p>
            <a:endParaRPr lang="en-US" dirty="0"/>
          </a:p>
        </p:txBody>
      </p:sp>
      <p:pic>
        <p:nvPicPr>
          <p:cNvPr id="1026" name="Picture 2" descr="mage result for PC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00701" y="3106151"/>
            <a:ext cx="5962135" cy="2325232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95030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F70C2B8F-6B1B-46D5-86E6-40F36C695F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Freeform 5">
            <a:extLst>
              <a:ext uri="{FF2B5EF4-FFF2-40B4-BE49-F238E27FC236}">
                <a16:creationId xmlns:a16="http://schemas.microsoft.com/office/drawing/2014/main" id="{DB521824-592C-476A-AB0A-CA0C6D1F34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4698352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A2749EFA-8EE4-4EB8-9424-8E593B9320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950898" y="638067"/>
            <a:ext cx="6053670" cy="5581866"/>
          </a:xfrm>
          <a:custGeom>
            <a:avLst/>
            <a:gdLst>
              <a:gd name="connsiteX0" fmla="*/ 6053670 w 6053670"/>
              <a:gd name="connsiteY0" fmla="*/ 1098 h 5581866"/>
              <a:gd name="connsiteX1" fmla="*/ 6053670 w 6053670"/>
              <a:gd name="connsiteY1" fmla="*/ 514028 h 5581866"/>
              <a:gd name="connsiteX2" fmla="*/ 6053670 w 6053670"/>
              <a:gd name="connsiteY2" fmla="*/ 1254558 h 5581866"/>
              <a:gd name="connsiteX3" fmla="*/ 6053670 w 6053670"/>
              <a:gd name="connsiteY3" fmla="*/ 5581866 h 5581866"/>
              <a:gd name="connsiteX4" fmla="*/ 0 w 6053670"/>
              <a:gd name="connsiteY4" fmla="*/ 5581866 h 5581866"/>
              <a:gd name="connsiteX5" fmla="*/ 0 w 6053670"/>
              <a:gd name="connsiteY5" fmla="*/ 1249853 h 5581866"/>
              <a:gd name="connsiteX6" fmla="*/ 0 w 6053670"/>
              <a:gd name="connsiteY6" fmla="*/ 514028 h 5581866"/>
              <a:gd name="connsiteX7" fmla="*/ 0 w 6053670"/>
              <a:gd name="connsiteY7" fmla="*/ 0 h 5581866"/>
              <a:gd name="connsiteX8" fmla="*/ 35717 w 6053670"/>
              <a:gd name="connsiteY8" fmla="*/ 5488 h 5581866"/>
              <a:gd name="connsiteX9" fmla="*/ 140445 w 6053670"/>
              <a:gd name="connsiteY9" fmla="*/ 21641 h 5581866"/>
              <a:gd name="connsiteX10" fmla="*/ 216722 w 6053670"/>
              <a:gd name="connsiteY10" fmla="*/ 32932 h 5581866"/>
              <a:gd name="connsiteX11" fmla="*/ 307527 w 6053670"/>
              <a:gd name="connsiteY11" fmla="*/ 44850 h 5581866"/>
              <a:gd name="connsiteX12" fmla="*/ 415282 w 6053670"/>
              <a:gd name="connsiteY12" fmla="*/ 59121 h 5581866"/>
              <a:gd name="connsiteX13" fmla="*/ 534539 w 6053670"/>
              <a:gd name="connsiteY13" fmla="*/ 74175 h 5581866"/>
              <a:gd name="connsiteX14" fmla="*/ 668931 w 6053670"/>
              <a:gd name="connsiteY14" fmla="*/ 90014 h 5581866"/>
              <a:gd name="connsiteX15" fmla="*/ 815430 w 6053670"/>
              <a:gd name="connsiteY15" fmla="*/ 106794 h 5581866"/>
              <a:gd name="connsiteX16" fmla="*/ 974641 w 6053670"/>
              <a:gd name="connsiteY16" fmla="*/ 123574 h 5581866"/>
              <a:gd name="connsiteX17" fmla="*/ 1144144 w 6053670"/>
              <a:gd name="connsiteY17" fmla="*/ 140667 h 5581866"/>
              <a:gd name="connsiteX18" fmla="*/ 1326965 w 6053670"/>
              <a:gd name="connsiteY18" fmla="*/ 156506 h 5581866"/>
              <a:gd name="connsiteX19" fmla="*/ 1518261 w 6053670"/>
              <a:gd name="connsiteY19" fmla="*/ 171717 h 5581866"/>
              <a:gd name="connsiteX20" fmla="*/ 1720453 w 6053670"/>
              <a:gd name="connsiteY20" fmla="*/ 185518 h 5581866"/>
              <a:gd name="connsiteX21" fmla="*/ 1931121 w 6053670"/>
              <a:gd name="connsiteY21" fmla="*/ 198690 h 5581866"/>
              <a:gd name="connsiteX22" fmla="*/ 2150869 w 6053670"/>
              <a:gd name="connsiteY22" fmla="*/ 211079 h 5581866"/>
              <a:gd name="connsiteX23" fmla="*/ 2263467 w 6053670"/>
              <a:gd name="connsiteY23" fmla="*/ 215470 h 5581866"/>
              <a:gd name="connsiteX24" fmla="*/ 2378487 w 6053670"/>
              <a:gd name="connsiteY24" fmla="*/ 220332 h 5581866"/>
              <a:gd name="connsiteX25" fmla="*/ 2495323 w 6053670"/>
              <a:gd name="connsiteY25" fmla="*/ 224879 h 5581866"/>
              <a:gd name="connsiteX26" fmla="*/ 2612764 w 6053670"/>
              <a:gd name="connsiteY26" fmla="*/ 227859 h 5581866"/>
              <a:gd name="connsiteX27" fmla="*/ 2732627 w 6053670"/>
              <a:gd name="connsiteY27" fmla="*/ 230525 h 5581866"/>
              <a:gd name="connsiteX28" fmla="*/ 2853700 w 6053670"/>
              <a:gd name="connsiteY28" fmla="*/ 233348 h 5581866"/>
              <a:gd name="connsiteX29" fmla="*/ 2977195 w 6053670"/>
              <a:gd name="connsiteY29" fmla="*/ 235229 h 5581866"/>
              <a:gd name="connsiteX30" fmla="*/ 3101900 w 6053670"/>
              <a:gd name="connsiteY30" fmla="*/ 235229 h 5581866"/>
              <a:gd name="connsiteX31" fmla="*/ 3227817 w 6053670"/>
              <a:gd name="connsiteY31" fmla="*/ 236170 h 5581866"/>
              <a:gd name="connsiteX32" fmla="*/ 3354944 w 6053670"/>
              <a:gd name="connsiteY32" fmla="*/ 235229 h 5581866"/>
              <a:gd name="connsiteX33" fmla="*/ 3483887 w 6053670"/>
              <a:gd name="connsiteY33" fmla="*/ 233348 h 5581866"/>
              <a:gd name="connsiteX34" fmla="*/ 3612830 w 6053670"/>
              <a:gd name="connsiteY34" fmla="*/ 231623 h 5581866"/>
              <a:gd name="connsiteX35" fmla="*/ 3743589 w 6053670"/>
              <a:gd name="connsiteY35" fmla="*/ 227859 h 5581866"/>
              <a:gd name="connsiteX36" fmla="*/ 3875559 w 6053670"/>
              <a:gd name="connsiteY36" fmla="*/ 223938 h 5581866"/>
              <a:gd name="connsiteX37" fmla="*/ 4007529 w 6053670"/>
              <a:gd name="connsiteY37" fmla="*/ 219391 h 5581866"/>
              <a:gd name="connsiteX38" fmla="*/ 4140710 w 6053670"/>
              <a:gd name="connsiteY38" fmla="*/ 212961 h 5581866"/>
              <a:gd name="connsiteX39" fmla="*/ 4275102 w 6053670"/>
              <a:gd name="connsiteY39" fmla="*/ 205277 h 5581866"/>
              <a:gd name="connsiteX40" fmla="*/ 4410098 w 6053670"/>
              <a:gd name="connsiteY40" fmla="*/ 197907 h 5581866"/>
              <a:gd name="connsiteX41" fmla="*/ 4545096 w 6053670"/>
              <a:gd name="connsiteY41" fmla="*/ 188498 h 5581866"/>
              <a:gd name="connsiteX42" fmla="*/ 4681909 w 6053670"/>
              <a:gd name="connsiteY42" fmla="*/ 177207 h 5581866"/>
              <a:gd name="connsiteX43" fmla="*/ 4816905 w 6053670"/>
              <a:gd name="connsiteY43" fmla="*/ 165916 h 5581866"/>
              <a:gd name="connsiteX44" fmla="*/ 4954323 w 6053670"/>
              <a:gd name="connsiteY44" fmla="*/ 152899 h 5581866"/>
              <a:gd name="connsiteX45" fmla="*/ 5092347 w 6053670"/>
              <a:gd name="connsiteY45" fmla="*/ 138629 h 5581866"/>
              <a:gd name="connsiteX46" fmla="*/ 5228555 w 6053670"/>
              <a:gd name="connsiteY46" fmla="*/ 123574 h 5581866"/>
              <a:gd name="connsiteX47" fmla="*/ 5366578 w 6053670"/>
              <a:gd name="connsiteY47" fmla="*/ 106010 h 5581866"/>
              <a:gd name="connsiteX48" fmla="*/ 5503997 w 6053670"/>
              <a:gd name="connsiteY48" fmla="*/ 87192 h 5581866"/>
              <a:gd name="connsiteX49" fmla="*/ 5642020 w 6053670"/>
              <a:gd name="connsiteY49" fmla="*/ 68530 h 5581866"/>
              <a:gd name="connsiteX50" fmla="*/ 5779438 w 6053670"/>
              <a:gd name="connsiteY50" fmla="*/ 46733 h 5581866"/>
              <a:gd name="connsiteX51" fmla="*/ 5916251 w 6053670"/>
              <a:gd name="connsiteY51" fmla="*/ 24464 h 5581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053670" h="5581866">
                <a:moveTo>
                  <a:pt x="6053670" y="1098"/>
                </a:moveTo>
                <a:lnTo>
                  <a:pt x="6053670" y="514028"/>
                </a:lnTo>
                <a:lnTo>
                  <a:pt x="6053670" y="1254558"/>
                </a:lnTo>
                <a:lnTo>
                  <a:pt x="6053670" y="5581866"/>
                </a:lnTo>
                <a:lnTo>
                  <a:pt x="0" y="5581866"/>
                </a:lnTo>
                <a:lnTo>
                  <a:pt x="0" y="1249853"/>
                </a:lnTo>
                <a:lnTo>
                  <a:pt x="0" y="514028"/>
                </a:lnTo>
                <a:lnTo>
                  <a:pt x="0" y="0"/>
                </a:lnTo>
                <a:lnTo>
                  <a:pt x="35717" y="5488"/>
                </a:lnTo>
                <a:lnTo>
                  <a:pt x="140445" y="21641"/>
                </a:lnTo>
                <a:lnTo>
                  <a:pt x="216722" y="32932"/>
                </a:lnTo>
                <a:lnTo>
                  <a:pt x="307527" y="44850"/>
                </a:lnTo>
                <a:lnTo>
                  <a:pt x="415282" y="59121"/>
                </a:lnTo>
                <a:lnTo>
                  <a:pt x="534539" y="74175"/>
                </a:lnTo>
                <a:lnTo>
                  <a:pt x="668931" y="90014"/>
                </a:lnTo>
                <a:lnTo>
                  <a:pt x="815430" y="106794"/>
                </a:lnTo>
                <a:lnTo>
                  <a:pt x="974641" y="123574"/>
                </a:lnTo>
                <a:lnTo>
                  <a:pt x="1144144" y="140667"/>
                </a:lnTo>
                <a:lnTo>
                  <a:pt x="1326965" y="156506"/>
                </a:lnTo>
                <a:lnTo>
                  <a:pt x="1518261" y="171717"/>
                </a:lnTo>
                <a:lnTo>
                  <a:pt x="1720453" y="185518"/>
                </a:lnTo>
                <a:lnTo>
                  <a:pt x="1931121" y="198690"/>
                </a:lnTo>
                <a:lnTo>
                  <a:pt x="2150869" y="211079"/>
                </a:lnTo>
                <a:lnTo>
                  <a:pt x="2263467" y="215470"/>
                </a:lnTo>
                <a:lnTo>
                  <a:pt x="2378487" y="220332"/>
                </a:lnTo>
                <a:lnTo>
                  <a:pt x="2495323" y="224879"/>
                </a:lnTo>
                <a:lnTo>
                  <a:pt x="2612764" y="227859"/>
                </a:lnTo>
                <a:lnTo>
                  <a:pt x="2732627" y="230525"/>
                </a:lnTo>
                <a:lnTo>
                  <a:pt x="2853700" y="233348"/>
                </a:lnTo>
                <a:lnTo>
                  <a:pt x="2977195" y="235229"/>
                </a:lnTo>
                <a:lnTo>
                  <a:pt x="3101900" y="235229"/>
                </a:lnTo>
                <a:lnTo>
                  <a:pt x="3227817" y="236170"/>
                </a:lnTo>
                <a:lnTo>
                  <a:pt x="3354944" y="235229"/>
                </a:lnTo>
                <a:lnTo>
                  <a:pt x="3483887" y="233348"/>
                </a:lnTo>
                <a:lnTo>
                  <a:pt x="3612830" y="231623"/>
                </a:lnTo>
                <a:lnTo>
                  <a:pt x="3743589" y="227859"/>
                </a:lnTo>
                <a:lnTo>
                  <a:pt x="3875559" y="223938"/>
                </a:lnTo>
                <a:lnTo>
                  <a:pt x="4007529" y="219391"/>
                </a:lnTo>
                <a:lnTo>
                  <a:pt x="4140710" y="212961"/>
                </a:lnTo>
                <a:lnTo>
                  <a:pt x="4275102" y="205277"/>
                </a:lnTo>
                <a:lnTo>
                  <a:pt x="4410098" y="197907"/>
                </a:lnTo>
                <a:lnTo>
                  <a:pt x="4545096" y="188498"/>
                </a:lnTo>
                <a:lnTo>
                  <a:pt x="4681909" y="177207"/>
                </a:lnTo>
                <a:lnTo>
                  <a:pt x="4816905" y="165916"/>
                </a:lnTo>
                <a:lnTo>
                  <a:pt x="4954323" y="152899"/>
                </a:lnTo>
                <a:lnTo>
                  <a:pt x="5092347" y="138629"/>
                </a:lnTo>
                <a:lnTo>
                  <a:pt x="5228555" y="123574"/>
                </a:lnTo>
                <a:lnTo>
                  <a:pt x="5366578" y="106010"/>
                </a:lnTo>
                <a:lnTo>
                  <a:pt x="5503997" y="87192"/>
                </a:lnTo>
                <a:lnTo>
                  <a:pt x="5642020" y="68530"/>
                </a:lnTo>
                <a:lnTo>
                  <a:pt x="5779438" y="46733"/>
                </a:lnTo>
                <a:lnTo>
                  <a:pt x="5916251" y="2446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23" name="Freeform 5">
            <a:extLst>
              <a:ext uri="{FF2B5EF4-FFF2-40B4-BE49-F238E27FC236}">
                <a16:creationId xmlns:a16="http://schemas.microsoft.com/office/drawing/2014/main" id="{B5C860C9-D4F9-4350-80DA-0D1CD36C77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9098" y="629265"/>
            <a:ext cx="5132438" cy="1622322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PCA – all honeypots</a:t>
            </a:r>
          </a:p>
        </p:txBody>
      </p:sp>
      <p:pic>
        <p:nvPicPr>
          <p:cNvPr id="7" name="Content Placeholder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194"/>
          <a:stretch/>
        </p:blipFill>
        <p:spPr>
          <a:xfrm>
            <a:off x="6508106" y="1471793"/>
            <a:ext cx="5035437" cy="4100331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538A90C8-AE0E-4EBA-9AF8-EEDB206020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C292717-8BCD-4B05-8F53-C09BDBF4B3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8891" y="2046540"/>
            <a:ext cx="4932852" cy="3324218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Our first attempt was analysis on all honeypots based on attack signatures</a:t>
            </a:r>
          </a:p>
          <a:p>
            <a:r>
              <a:rPr lang="en-US" dirty="0">
                <a:solidFill>
                  <a:srgbClr val="FFFFFF"/>
                </a:solidFill>
              </a:rPr>
              <a:t>Very distinct clustering on one signature</a:t>
            </a:r>
          </a:p>
          <a:p>
            <a:r>
              <a:rPr lang="en-US" dirty="0">
                <a:solidFill>
                  <a:srgbClr val="FFFFFF"/>
                </a:solidFill>
              </a:rPr>
              <a:t>Scattered overall</a:t>
            </a:r>
          </a:p>
          <a:p>
            <a:r>
              <a:rPr lang="en-US" dirty="0">
                <a:solidFill>
                  <a:srgbClr val="FFFFFF"/>
                </a:solidFill>
              </a:rPr>
              <a:t>Next step: Analysis on only </a:t>
            </a:r>
            <a:r>
              <a:rPr lang="en-US" dirty="0" err="1">
                <a:solidFill>
                  <a:srgbClr val="FFFFFF"/>
                </a:solidFill>
              </a:rPr>
              <a:t>dionaea</a:t>
            </a:r>
            <a:r>
              <a:rPr lang="en-US" dirty="0">
                <a:solidFill>
                  <a:srgbClr val="FFFFFF"/>
                </a:solidFill>
              </a:rPr>
              <a:t> honeypots</a:t>
            </a:r>
          </a:p>
        </p:txBody>
      </p:sp>
    </p:spTree>
    <p:extLst>
      <p:ext uri="{BB962C8B-B14F-4D97-AF65-F5344CB8AC3E}">
        <p14:creationId xmlns:p14="http://schemas.microsoft.com/office/powerpoint/2010/main" val="17499901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52"/>
            <a:ext cx="12192000" cy="685762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165" y="433728"/>
            <a:ext cx="3012141" cy="632011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Background 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EC9E7FA-3295-45ED-8253-D23F9E44E1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83867" y="1642534"/>
            <a:ext cx="5333999" cy="4781738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1.5 billion malicious connection attempts per day on the Duke network</a:t>
            </a:r>
          </a:p>
          <a:p>
            <a:r>
              <a:rPr lang="en-US" sz="2500" dirty="0">
                <a:solidFill>
                  <a:schemeClr val="bg1"/>
                </a:solidFill>
              </a:rPr>
              <a:t>One untapped area is research into the types of attacks and learning how universities are targeted</a:t>
            </a:r>
            <a:r>
              <a:rPr lang="en-US" dirty="0"/>
              <a:t>. </a:t>
            </a:r>
            <a:r>
              <a:rPr lang="en-US" sz="2400" dirty="0"/>
              <a:t> </a:t>
            </a:r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Deploy Honeypots with sensors to collect data in order to recognize patterns and build a statistical model</a:t>
            </a:r>
          </a:p>
          <a:p>
            <a:pPr marL="0" indent="0">
              <a:buNone/>
            </a:pPr>
            <a:endParaRPr lang="en-US" sz="2400" dirty="0">
              <a:solidFill>
                <a:schemeClr val="bg1"/>
              </a:solidFill>
            </a:endParaRP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165" y="1663700"/>
            <a:ext cx="3530600" cy="353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4031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C9ECDD5C-152A-4CC7-8333-0F367B3A6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F5C92A3-369B-43F3-BDCE-E560B1B0E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28" name="Oval 27">
            <a:extLst>
              <a:ext uri="{FF2B5EF4-FFF2-40B4-BE49-F238E27FC236}">
                <a16:creationId xmlns:a16="http://schemas.microsoft.com/office/drawing/2014/main" id="{AEBE9F1A-B38D-446E-83AE-14B17CE77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915B5014-A7EC-4BA6-9C83-8840CF81D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022C43AB-86D7-420D-8AD7-DC0A15FDD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5E3EB826-A471-488F-9E8A-D65528A3C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FB3CEA1-88D9-42FB-88ED-1E9807FE6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1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648"/>
          <a:stretch/>
        </p:blipFill>
        <p:spPr>
          <a:xfrm>
            <a:off x="4859867" y="1028948"/>
            <a:ext cx="6855121" cy="5179512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9A6C928E-4252-4F33-8C34-E50A12A31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Rectangle 1"/>
          <p:cNvSpPr/>
          <p:nvPr/>
        </p:nvSpPr>
        <p:spPr>
          <a:xfrm>
            <a:off x="751151" y="1205541"/>
            <a:ext cx="485698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200" dirty="0">
                <a:solidFill>
                  <a:schemeClr val="bg1"/>
                </a:solidFill>
              </a:rPr>
              <a:t>PCA </a:t>
            </a:r>
            <a:r>
              <a:rPr lang="en-US" sz="4200">
                <a:solidFill>
                  <a:schemeClr val="bg1"/>
                </a:solidFill>
              </a:rPr>
              <a:t>– Dionaea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77012" y="2493093"/>
            <a:ext cx="4794545" cy="31957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Bef>
                <a:spcPts val="1000"/>
              </a:spcBef>
              <a:buClr>
                <a:srgbClr val="1E5155">
                  <a:lumMod val="40000"/>
                  <a:lumOff val="60000"/>
                </a:srgbClr>
              </a:buClr>
              <a:buSzPct val="80000"/>
              <a:buFont typeface="Wingdings 3" charset="2"/>
              <a:buChar char=""/>
            </a:pPr>
            <a:r>
              <a:rPr lang="en-US" sz="2000" dirty="0"/>
              <a:t>Distinct clusters</a:t>
            </a:r>
          </a:p>
          <a:p>
            <a:pPr marL="342900" lvl="0" indent="-342900">
              <a:spcBef>
                <a:spcPts val="1000"/>
              </a:spcBef>
              <a:buClr>
                <a:srgbClr val="1E5155">
                  <a:lumMod val="40000"/>
                  <a:lumOff val="60000"/>
                </a:srgbClr>
              </a:buClr>
              <a:buSzPct val="80000"/>
              <a:buFont typeface="Wingdings 3" charset="2"/>
              <a:buChar char=""/>
            </a:pPr>
            <a:r>
              <a:rPr lang="en-US" sz="2000" dirty="0"/>
              <a:t>Surprisingly all of the same signature</a:t>
            </a:r>
          </a:p>
          <a:p>
            <a:pPr marL="342900" lvl="0" indent="-342900">
              <a:spcBef>
                <a:spcPts val="1000"/>
              </a:spcBef>
              <a:buClr>
                <a:srgbClr val="1E5155">
                  <a:lumMod val="40000"/>
                  <a:lumOff val="60000"/>
                </a:srgbClr>
              </a:buClr>
              <a:buSzPct val="80000"/>
              <a:buFont typeface="Wingdings 3" charset="2"/>
              <a:buChar char=""/>
            </a:pPr>
            <a:r>
              <a:rPr lang="en-US" sz="2000" dirty="0"/>
              <a:t>Dimensionality is still high, only 2 components visualized here</a:t>
            </a:r>
          </a:p>
          <a:p>
            <a:pPr marL="342900" lvl="0" indent="-342900">
              <a:spcBef>
                <a:spcPts val="1000"/>
              </a:spcBef>
              <a:buClr>
                <a:srgbClr val="1E5155">
                  <a:lumMod val="40000"/>
                  <a:lumOff val="60000"/>
                </a:srgbClr>
              </a:buClr>
              <a:buSzPct val="80000"/>
              <a:buFont typeface="Wingdings 3" charset="2"/>
              <a:buChar char=""/>
            </a:pPr>
            <a:endParaRPr lang="en-US" sz="2000" dirty="0"/>
          </a:p>
          <a:p>
            <a:pPr marL="342900" lvl="0" indent="-342900">
              <a:spcBef>
                <a:spcPts val="1000"/>
              </a:spcBef>
              <a:buClr>
                <a:srgbClr val="1E5155">
                  <a:lumMod val="40000"/>
                  <a:lumOff val="60000"/>
                </a:srgbClr>
              </a:buClr>
              <a:buSzPct val="80000"/>
              <a:buFont typeface="Wingdings 3" charset="2"/>
              <a:buChar char=""/>
            </a:pPr>
            <a:endParaRPr lang="en-US" sz="2000" dirty="0">
              <a:solidFill>
                <a:schemeClr val="bg1"/>
              </a:solidFill>
            </a:endParaRPr>
          </a:p>
          <a:p>
            <a:pPr marL="342900" lvl="0" indent="-342900">
              <a:spcBef>
                <a:spcPts val="1000"/>
              </a:spcBef>
              <a:buClr>
                <a:srgbClr val="1E5155">
                  <a:lumMod val="40000"/>
                  <a:lumOff val="60000"/>
                </a:srgbClr>
              </a:buClr>
              <a:buSzPct val="80000"/>
              <a:buFont typeface="Wingdings 3" charset="2"/>
              <a:buChar char=""/>
            </a:pP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06343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Freeform: Shape 15">
            <a:extLst>
              <a:ext uri="{FF2B5EF4-FFF2-40B4-BE49-F238E27FC236}">
                <a16:creationId xmlns:a16="http://schemas.microsoft.com/office/drawing/2014/main" id="{70151CB7-E7DE-4917-B831-01DF9CE01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270819" y="-63600"/>
            <a:ext cx="6858001" cy="6985200"/>
          </a:xfrm>
          <a:custGeom>
            <a:avLst/>
            <a:gdLst>
              <a:gd name="connsiteX0" fmla="*/ 6858001 w 6858001"/>
              <a:gd name="connsiteY0" fmla="*/ 1177 h 6985200"/>
              <a:gd name="connsiteX1" fmla="*/ 6858001 w 6858001"/>
              <a:gd name="connsiteY1" fmla="*/ 1344715 h 6985200"/>
              <a:gd name="connsiteX2" fmla="*/ 6858000 w 6858001"/>
              <a:gd name="connsiteY2" fmla="*/ 1344715 h 6985200"/>
              <a:gd name="connsiteX3" fmla="*/ 6858000 w 6858001"/>
              <a:gd name="connsiteY3" fmla="*/ 6985200 h 6985200"/>
              <a:gd name="connsiteX4" fmla="*/ 0 w 6858001"/>
              <a:gd name="connsiteY4" fmla="*/ 6985199 h 6985200"/>
              <a:gd name="connsiteX5" fmla="*/ 0 w 6858001"/>
              <a:gd name="connsiteY5" fmla="*/ 886772 h 6985200"/>
              <a:gd name="connsiteX6" fmla="*/ 1 w 6858001"/>
              <a:gd name="connsiteY6" fmla="*/ 886772 h 6985200"/>
              <a:gd name="connsiteX7" fmla="*/ 1 w 6858001"/>
              <a:gd name="connsiteY7" fmla="*/ 0 h 6985200"/>
              <a:gd name="connsiteX8" fmla="*/ 40463 w 6858001"/>
              <a:gd name="connsiteY8" fmla="*/ 5883 h 6985200"/>
              <a:gd name="connsiteX9" fmla="*/ 159107 w 6858001"/>
              <a:gd name="connsiteY9" fmla="*/ 23196 h 6985200"/>
              <a:gd name="connsiteX10" fmla="*/ 245518 w 6858001"/>
              <a:gd name="connsiteY10" fmla="*/ 35299 h 6985200"/>
              <a:gd name="connsiteX11" fmla="*/ 348388 w 6858001"/>
              <a:gd name="connsiteY11" fmla="*/ 48073 h 6985200"/>
              <a:gd name="connsiteX12" fmla="*/ 470460 w 6858001"/>
              <a:gd name="connsiteY12" fmla="*/ 63369 h 6985200"/>
              <a:gd name="connsiteX13" fmla="*/ 605563 w 6858001"/>
              <a:gd name="connsiteY13" fmla="*/ 79506 h 6985200"/>
              <a:gd name="connsiteX14" fmla="*/ 757810 w 6858001"/>
              <a:gd name="connsiteY14" fmla="*/ 96483 h 6985200"/>
              <a:gd name="connsiteX15" fmla="*/ 923774 w 6858001"/>
              <a:gd name="connsiteY15" fmla="*/ 114469 h 6985200"/>
              <a:gd name="connsiteX16" fmla="*/ 1104139 w 6858001"/>
              <a:gd name="connsiteY16" fmla="*/ 132454 h 6985200"/>
              <a:gd name="connsiteX17" fmla="*/ 1296163 w 6858001"/>
              <a:gd name="connsiteY17" fmla="*/ 150776 h 6985200"/>
              <a:gd name="connsiteX18" fmla="*/ 1503275 w 6858001"/>
              <a:gd name="connsiteY18" fmla="*/ 167753 h 6985200"/>
              <a:gd name="connsiteX19" fmla="*/ 1719988 w 6858001"/>
              <a:gd name="connsiteY19" fmla="*/ 184058 h 6985200"/>
              <a:gd name="connsiteX20" fmla="*/ 1949045 w 6858001"/>
              <a:gd name="connsiteY20" fmla="*/ 198849 h 6985200"/>
              <a:gd name="connsiteX21" fmla="*/ 2187703 w 6858001"/>
              <a:gd name="connsiteY21" fmla="*/ 212969 h 6985200"/>
              <a:gd name="connsiteX22" fmla="*/ 2436649 w 6858001"/>
              <a:gd name="connsiteY22" fmla="*/ 226248 h 6985200"/>
              <a:gd name="connsiteX23" fmla="*/ 2564208 w 6858001"/>
              <a:gd name="connsiteY23" fmla="*/ 230955 h 6985200"/>
              <a:gd name="connsiteX24" fmla="*/ 2694509 w 6858001"/>
              <a:gd name="connsiteY24" fmla="*/ 236165 h 6985200"/>
              <a:gd name="connsiteX25" fmla="*/ 2826869 w 6858001"/>
              <a:gd name="connsiteY25" fmla="*/ 241040 h 6985200"/>
              <a:gd name="connsiteX26" fmla="*/ 2959914 w 6858001"/>
              <a:gd name="connsiteY26" fmla="*/ 244234 h 6985200"/>
              <a:gd name="connsiteX27" fmla="*/ 3095702 w 6858001"/>
              <a:gd name="connsiteY27" fmla="*/ 247091 h 6985200"/>
              <a:gd name="connsiteX28" fmla="*/ 3232862 w 6858001"/>
              <a:gd name="connsiteY28" fmla="*/ 250117 h 6985200"/>
              <a:gd name="connsiteX29" fmla="*/ 3372766 w 6858001"/>
              <a:gd name="connsiteY29" fmla="*/ 252134 h 6985200"/>
              <a:gd name="connsiteX30" fmla="*/ 3514040 w 6858001"/>
              <a:gd name="connsiteY30" fmla="*/ 252134 h 6985200"/>
              <a:gd name="connsiteX31" fmla="*/ 3656686 w 6858001"/>
              <a:gd name="connsiteY31" fmla="*/ 253142 h 6985200"/>
              <a:gd name="connsiteX32" fmla="*/ 3800705 w 6858001"/>
              <a:gd name="connsiteY32" fmla="*/ 252134 h 6985200"/>
              <a:gd name="connsiteX33" fmla="*/ 3946780 w 6858001"/>
              <a:gd name="connsiteY33" fmla="*/ 250117 h 6985200"/>
              <a:gd name="connsiteX34" fmla="*/ 4092856 w 6858001"/>
              <a:gd name="connsiteY34" fmla="*/ 248268 h 6985200"/>
              <a:gd name="connsiteX35" fmla="*/ 4240988 w 6858001"/>
              <a:gd name="connsiteY35" fmla="*/ 244234 h 6985200"/>
              <a:gd name="connsiteX36" fmla="*/ 4390492 w 6858001"/>
              <a:gd name="connsiteY36" fmla="*/ 240032 h 6985200"/>
              <a:gd name="connsiteX37" fmla="*/ 4539997 w 6858001"/>
              <a:gd name="connsiteY37" fmla="*/ 235157 h 6985200"/>
              <a:gd name="connsiteX38" fmla="*/ 4690873 w 6858001"/>
              <a:gd name="connsiteY38" fmla="*/ 228266 h 6985200"/>
              <a:gd name="connsiteX39" fmla="*/ 4843120 w 6858001"/>
              <a:gd name="connsiteY39" fmla="*/ 220029 h 6985200"/>
              <a:gd name="connsiteX40" fmla="*/ 4996054 w 6858001"/>
              <a:gd name="connsiteY40" fmla="*/ 212129 h 6985200"/>
              <a:gd name="connsiteX41" fmla="*/ 5148987 w 6858001"/>
              <a:gd name="connsiteY41" fmla="*/ 202044 h 6985200"/>
              <a:gd name="connsiteX42" fmla="*/ 5303978 w 6858001"/>
              <a:gd name="connsiteY42" fmla="*/ 189941 h 6985200"/>
              <a:gd name="connsiteX43" fmla="*/ 5456911 w 6858001"/>
              <a:gd name="connsiteY43" fmla="*/ 177839 h 6985200"/>
              <a:gd name="connsiteX44" fmla="*/ 5612588 w 6858001"/>
              <a:gd name="connsiteY44" fmla="*/ 163887 h 6985200"/>
              <a:gd name="connsiteX45" fmla="*/ 5768950 w 6858001"/>
              <a:gd name="connsiteY45" fmla="*/ 148591 h 6985200"/>
              <a:gd name="connsiteX46" fmla="*/ 5923255 w 6858001"/>
              <a:gd name="connsiteY46" fmla="*/ 132455 h 6985200"/>
              <a:gd name="connsiteX47" fmla="*/ 6079618 w 6858001"/>
              <a:gd name="connsiteY47" fmla="*/ 113629 h 6985200"/>
              <a:gd name="connsiteX48" fmla="*/ 6235294 w 6858001"/>
              <a:gd name="connsiteY48" fmla="*/ 93458 h 6985200"/>
              <a:gd name="connsiteX49" fmla="*/ 6391657 w 6858001"/>
              <a:gd name="connsiteY49" fmla="*/ 73455 h 6985200"/>
              <a:gd name="connsiteX50" fmla="*/ 6547333 w 6858001"/>
              <a:gd name="connsiteY50" fmla="*/ 50091 h 6985200"/>
              <a:gd name="connsiteX51" fmla="*/ 6702324 w 6858001"/>
              <a:gd name="connsiteY51" fmla="*/ 26222 h 698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6985200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6985200"/>
                </a:lnTo>
                <a:lnTo>
                  <a:pt x="0" y="6985199"/>
                </a:lnTo>
                <a:lnTo>
                  <a:pt x="0" y="886772"/>
                </a:lnTo>
                <a:lnTo>
                  <a:pt x="1" y="886772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pic>
        <p:nvPicPr>
          <p:cNvPr id="7" name="Content Placeholder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6"/>
          <a:stretch/>
        </p:blipFill>
        <p:spPr>
          <a:xfrm>
            <a:off x="6147801" y="1332127"/>
            <a:ext cx="5449889" cy="4755027"/>
          </a:xfrm>
          <a:prstGeom prst="rect">
            <a:avLst/>
          </a:prstGeom>
          <a:effectLst/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311BE68-C007-4DAC-90E7-6849F5458A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356" y="1536290"/>
            <a:ext cx="4166509" cy="3785419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EBEBEB"/>
                </a:solidFill>
              </a:rPr>
              <a:t>7 components explain around 93% of the variation in the data</a:t>
            </a:r>
          </a:p>
          <a:p>
            <a:r>
              <a:rPr lang="en-US" sz="2000" dirty="0">
                <a:solidFill>
                  <a:srgbClr val="EBEBEB"/>
                </a:solidFill>
              </a:rPr>
              <a:t>6 components explain around 85% of the variation in the data</a:t>
            </a:r>
          </a:p>
          <a:p>
            <a:r>
              <a:rPr lang="en-US" sz="2000" dirty="0">
                <a:solidFill>
                  <a:srgbClr val="EBEBEB"/>
                </a:solidFill>
              </a:rPr>
              <a:t>The heatmap shows the relation of components to one another</a:t>
            </a:r>
          </a:p>
        </p:txBody>
      </p:sp>
    </p:spTree>
    <p:extLst>
      <p:ext uri="{BB962C8B-B14F-4D97-AF65-F5344CB8AC3E}">
        <p14:creationId xmlns:p14="http://schemas.microsoft.com/office/powerpoint/2010/main" val="26984454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Picture 70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75" name="Oval 74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77" name="Picture 76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81" name="Rectangle 80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83" name="Rectangle 82">
            <a:extLst>
              <a:ext uri="{FF2B5EF4-FFF2-40B4-BE49-F238E27FC236}">
                <a16:creationId xmlns:a16="http://schemas.microsoft.com/office/drawing/2014/main" id="{A4322390-8B58-46BE-88EB-D9FD30C08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mage result for forest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6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61" r="9091" b="1230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51968" y="342103"/>
            <a:ext cx="7568337" cy="2133601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7200" dirty="0">
                <a:solidFill>
                  <a:schemeClr val="tx1"/>
                </a:solidFill>
              </a:rPr>
              <a:t>Random Forest Classification 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C885E190-58DD-42DD-A4A8-401E15C92A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TextBox 2"/>
          <p:cNvSpPr txBox="1"/>
          <p:nvPr/>
        </p:nvSpPr>
        <p:spPr>
          <a:xfrm>
            <a:off x="277087" y="2787640"/>
            <a:ext cx="66802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Random forests are an ensemble learning method for classification and regression.</a:t>
            </a:r>
          </a:p>
          <a:p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Constructs a multitude of decision trees at training time and outputs the class that is the mode of the classes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Random decision forests correct for decision trees' habit of overfitting to their training set.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0356" y="2783507"/>
            <a:ext cx="4348574" cy="2611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3015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95133" y="605118"/>
            <a:ext cx="9404723" cy="1400530"/>
          </a:xfrm>
        </p:spPr>
        <p:txBody>
          <a:bodyPr/>
          <a:lstStyle/>
          <a:p>
            <a:r>
              <a:rPr lang="en-US" dirty="0"/>
              <a:t>Variable importance</a:t>
            </a:r>
            <a:br>
              <a:rPr lang="en-US" dirty="0"/>
            </a:br>
            <a:endParaRPr lang="en-US" dirty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582930" y="2635339"/>
            <a:ext cx="5687483" cy="313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</a:pPr>
            <a:r>
              <a:rPr kumimoji="0" lang="x-none" altLang="x-non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entury Gothic" charset="0"/>
                <a:ea typeface="Century Gothic" charset="0"/>
                <a:cs typeface="Century Gothic" charset="0"/>
              </a:rPr>
              <a:t>To measure the importance of </a:t>
            </a:r>
            <a:r>
              <a:rPr lang="en-US" altLang="x-none" dirty="0">
                <a:latin typeface="Century Gothic" charset="0"/>
                <a:ea typeface="Century Gothic" charset="0"/>
                <a:cs typeface="Century Gothic" charset="0"/>
              </a:rPr>
              <a:t>a </a:t>
            </a:r>
            <a:r>
              <a:rPr kumimoji="0" lang="x-none" altLang="x-non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entury Gothic" charset="0"/>
                <a:ea typeface="Century Gothic" charset="0"/>
                <a:cs typeface="Century Gothic" charset="0"/>
              </a:rPr>
              <a:t>feature after training, the values of the </a:t>
            </a:r>
            <a:r>
              <a:rPr kumimoji="0" lang="en-US" altLang="x-non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entury Gothic" charset="0"/>
                <a:ea typeface="Century Gothic" charset="0"/>
                <a:cs typeface="Century Gothic" charset="0"/>
              </a:rPr>
              <a:t>that</a:t>
            </a:r>
            <a:r>
              <a:rPr kumimoji="0" lang="x-none" altLang="x-non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entury Gothic" charset="0"/>
                <a:ea typeface="Century Gothic" charset="0"/>
                <a:cs typeface="Century Gothic" charset="0"/>
              </a:rPr>
              <a:t> feature </a:t>
            </a:r>
            <a:r>
              <a:rPr lang="en-US" altLang="x-none" dirty="0">
                <a:latin typeface="Century Gothic" charset="0"/>
                <a:ea typeface="Century Gothic" charset="0"/>
                <a:cs typeface="Century Gothic" charset="0"/>
              </a:rPr>
              <a:t>is</a:t>
            </a:r>
            <a:r>
              <a:rPr kumimoji="0" lang="x-none" altLang="x-non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entury Gothic" charset="0"/>
                <a:ea typeface="Century Gothic" charset="0"/>
                <a:cs typeface="Century Gothic" charset="0"/>
              </a:rPr>
              <a:t> permuted among the training data and the out-of-bag error is again computed</a:t>
            </a:r>
            <a:r>
              <a:rPr kumimoji="0" lang="en-US" altLang="x-non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entury Gothic" charset="0"/>
                <a:ea typeface="Century Gothic" charset="0"/>
                <a:cs typeface="Century Gothic" charset="0"/>
              </a:rPr>
              <a:t>.</a:t>
            </a:r>
            <a:r>
              <a:rPr kumimoji="0" lang="x-none" altLang="x-non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entury Gothic" charset="0"/>
                <a:ea typeface="Century Gothic" charset="0"/>
                <a:cs typeface="Century Gothic" charset="0"/>
              </a:rPr>
              <a:t> </a:t>
            </a:r>
            <a:endParaRPr kumimoji="0" lang="en-US" altLang="x-non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entury Gothic" charset="0"/>
              <a:ea typeface="Century Gothic" charset="0"/>
              <a:cs typeface="Century Gothic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x-none" dirty="0">
              <a:latin typeface="Century Gothic" charset="0"/>
              <a:ea typeface="Century Gothic" charset="0"/>
              <a:cs typeface="Century Gothic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</a:pPr>
            <a:r>
              <a:rPr kumimoji="0" lang="x-none" altLang="x-non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entury Gothic" charset="0"/>
                <a:ea typeface="Century Gothic" charset="0"/>
                <a:cs typeface="Century Gothic" charset="0"/>
              </a:rPr>
              <a:t>The</a:t>
            </a:r>
            <a:r>
              <a:rPr kumimoji="0" lang="en-US" altLang="x-non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entury Gothic" charset="0"/>
                <a:ea typeface="Century Gothic" charset="0"/>
                <a:cs typeface="Century Gothic" charset="0"/>
              </a:rPr>
              <a:t> variable</a:t>
            </a:r>
            <a:r>
              <a:rPr kumimoji="0" lang="x-none" altLang="x-non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entury Gothic" charset="0"/>
                <a:ea typeface="Century Gothic" charset="0"/>
                <a:cs typeface="Century Gothic" charset="0"/>
              </a:rPr>
              <a:t> importance score for th</a:t>
            </a:r>
            <a:r>
              <a:rPr kumimoji="0" lang="en-US" altLang="x-non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entury Gothic" charset="0"/>
                <a:ea typeface="Century Gothic" charset="0"/>
                <a:cs typeface="Century Gothic" charset="0"/>
              </a:rPr>
              <a:t>is</a:t>
            </a:r>
            <a:r>
              <a:rPr kumimoji="0" lang="x-none" altLang="x-non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entury Gothic" charset="0"/>
                <a:ea typeface="Century Gothic" charset="0"/>
                <a:cs typeface="Century Gothic" charset="0"/>
              </a:rPr>
              <a:t> feature is computed by averaging the difference in out-of-bag error before and after the permutation over all trees</a:t>
            </a:r>
            <a:endParaRPr lang="en-US" altLang="x-none" dirty="0">
              <a:latin typeface="Century Gothic" charset="0"/>
              <a:ea typeface="Century Gothic" charset="0"/>
              <a:cs typeface="Century Gothic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x-none" altLang="x-non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entury Gothic" charset="0"/>
              <a:ea typeface="Century Gothic" charset="0"/>
              <a:cs typeface="Century Gothic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</a:pPr>
            <a:r>
              <a:rPr kumimoji="0" lang="x-none" altLang="x-non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entury Gothic" charset="0"/>
                <a:ea typeface="Century Gothic" charset="0"/>
                <a:cs typeface="Century Gothic" charset="0"/>
              </a:rPr>
              <a:t>Features </a:t>
            </a:r>
            <a:r>
              <a:rPr kumimoji="0" lang="en-US" altLang="x-non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entury Gothic" charset="0"/>
                <a:ea typeface="Century Gothic" charset="0"/>
                <a:cs typeface="Century Gothic" charset="0"/>
              </a:rPr>
              <a:t>with higher scores</a:t>
            </a:r>
            <a:r>
              <a:rPr kumimoji="0" lang="en-US" altLang="x-none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entury Gothic" charset="0"/>
                <a:ea typeface="Century Gothic" charset="0"/>
                <a:cs typeface="Century Gothic" charset="0"/>
              </a:rPr>
              <a:t> are more important</a:t>
            </a:r>
            <a:endParaRPr kumimoji="0" lang="x-none" altLang="x-non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5" name="AutoShape 2" descr="https://wikimedia.org/api/rest_v1/media/math/render/svg/2f461e54f5c093e92a55547b9764291390f0b5d0"/>
          <p:cNvSpPr>
            <a:spLocks noChangeAspect="1" noChangeArrowheads="1"/>
          </p:cNvSpPr>
          <p:nvPr/>
        </p:nvSpPr>
        <p:spPr bwMode="auto">
          <a:xfrm>
            <a:off x="-508000" y="185324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3" descr="https://wikimedia.org/api/rest_v1/media/math/render/svg/2f461e54f5c093e92a55547b9764291390f0b5d0"/>
          <p:cNvSpPr>
            <a:spLocks noChangeAspect="1" noChangeArrowheads="1"/>
          </p:cNvSpPr>
          <p:nvPr/>
        </p:nvSpPr>
        <p:spPr bwMode="auto">
          <a:xfrm>
            <a:off x="-508000" y="185324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4" descr="https://wikimedia.org/api/rest_v1/media/math/render/svg/2f461e54f5c093e92a55547b9764291390f0b5d0"/>
          <p:cNvSpPr>
            <a:spLocks noChangeAspect="1" noChangeArrowheads="1"/>
          </p:cNvSpPr>
          <p:nvPr/>
        </p:nvSpPr>
        <p:spPr bwMode="auto">
          <a:xfrm>
            <a:off x="-508000" y="185324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7360920" y="2704588"/>
            <a:ext cx="384778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our case: </a:t>
            </a:r>
          </a:p>
          <a:p>
            <a:endParaRPr lang="en-US" dirty="0"/>
          </a:p>
          <a:p>
            <a:r>
              <a:rPr lang="en-US" dirty="0"/>
              <a:t>1. </a:t>
            </a:r>
            <a:r>
              <a:rPr lang="en-US" dirty="0" err="1"/>
              <a:t>mean_time_difference</a:t>
            </a:r>
            <a:r>
              <a:rPr lang="en-US" dirty="0"/>
              <a:t>, </a:t>
            </a:r>
          </a:p>
          <a:p>
            <a:endParaRPr lang="en-US" dirty="0"/>
          </a:p>
          <a:p>
            <a:r>
              <a:rPr lang="en-US" dirty="0"/>
              <a:t>2. </a:t>
            </a:r>
            <a:r>
              <a:rPr lang="en-US" dirty="0" err="1"/>
              <a:t>sd_time_difference</a:t>
            </a:r>
            <a:endParaRPr lang="en-US" dirty="0"/>
          </a:p>
          <a:p>
            <a:endParaRPr lang="en-US" dirty="0"/>
          </a:p>
          <a:p>
            <a:r>
              <a:rPr lang="en-US" dirty="0"/>
              <a:t>3. </a:t>
            </a:r>
            <a:r>
              <a:rPr lang="en-US" dirty="0" err="1"/>
              <a:t>daily_frequency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were the most important features for prediction</a:t>
            </a:r>
          </a:p>
        </p:txBody>
      </p:sp>
    </p:spTree>
    <p:extLst>
      <p:ext uri="{BB962C8B-B14F-4D97-AF65-F5344CB8AC3E}">
        <p14:creationId xmlns:p14="http://schemas.microsoft.com/office/powerpoint/2010/main" val="2689118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Rectangle 50">
            <a:extLst>
              <a:ext uri="{FF2B5EF4-FFF2-40B4-BE49-F238E27FC236}">
                <a16:creationId xmlns:a16="http://schemas.microsoft.com/office/drawing/2014/main" id="{72C6E0B7-C37D-4D54-8F3E-8D9F9097F6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6" name="Freeform: Shape 52">
            <a:extLst>
              <a:ext uri="{FF2B5EF4-FFF2-40B4-BE49-F238E27FC236}">
                <a16:creationId xmlns:a16="http://schemas.microsoft.com/office/drawing/2014/main" id="{B7B653ED-BC47-4D34-B612-473D6AFAD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6290102" y="977273"/>
            <a:ext cx="6053670" cy="4903455"/>
          </a:xfrm>
          <a:custGeom>
            <a:avLst/>
            <a:gdLst>
              <a:gd name="connsiteX0" fmla="*/ 6053670 w 6053670"/>
              <a:gd name="connsiteY0" fmla="*/ 1098 h 4903455"/>
              <a:gd name="connsiteX1" fmla="*/ 6053670 w 6053670"/>
              <a:gd name="connsiteY1" fmla="*/ 424590 h 4903455"/>
              <a:gd name="connsiteX2" fmla="*/ 6053670 w 6053670"/>
              <a:gd name="connsiteY2" fmla="*/ 1254558 h 4903455"/>
              <a:gd name="connsiteX3" fmla="*/ 6053670 w 6053670"/>
              <a:gd name="connsiteY3" fmla="*/ 4903455 h 4903455"/>
              <a:gd name="connsiteX4" fmla="*/ 0 w 6053670"/>
              <a:gd name="connsiteY4" fmla="*/ 4903455 h 4903455"/>
              <a:gd name="connsiteX5" fmla="*/ 0 w 6053670"/>
              <a:gd name="connsiteY5" fmla="*/ 1249853 h 4903455"/>
              <a:gd name="connsiteX6" fmla="*/ 0 w 6053670"/>
              <a:gd name="connsiteY6" fmla="*/ 424590 h 4903455"/>
              <a:gd name="connsiteX7" fmla="*/ 0 w 6053670"/>
              <a:gd name="connsiteY7" fmla="*/ 0 h 4903455"/>
              <a:gd name="connsiteX8" fmla="*/ 35717 w 6053670"/>
              <a:gd name="connsiteY8" fmla="*/ 5488 h 4903455"/>
              <a:gd name="connsiteX9" fmla="*/ 140445 w 6053670"/>
              <a:gd name="connsiteY9" fmla="*/ 21641 h 4903455"/>
              <a:gd name="connsiteX10" fmla="*/ 216722 w 6053670"/>
              <a:gd name="connsiteY10" fmla="*/ 32932 h 4903455"/>
              <a:gd name="connsiteX11" fmla="*/ 307527 w 6053670"/>
              <a:gd name="connsiteY11" fmla="*/ 44850 h 4903455"/>
              <a:gd name="connsiteX12" fmla="*/ 415282 w 6053670"/>
              <a:gd name="connsiteY12" fmla="*/ 59121 h 4903455"/>
              <a:gd name="connsiteX13" fmla="*/ 534539 w 6053670"/>
              <a:gd name="connsiteY13" fmla="*/ 74175 h 4903455"/>
              <a:gd name="connsiteX14" fmla="*/ 668931 w 6053670"/>
              <a:gd name="connsiteY14" fmla="*/ 90014 h 4903455"/>
              <a:gd name="connsiteX15" fmla="*/ 815430 w 6053670"/>
              <a:gd name="connsiteY15" fmla="*/ 106794 h 4903455"/>
              <a:gd name="connsiteX16" fmla="*/ 974641 w 6053670"/>
              <a:gd name="connsiteY16" fmla="*/ 123574 h 4903455"/>
              <a:gd name="connsiteX17" fmla="*/ 1144144 w 6053670"/>
              <a:gd name="connsiteY17" fmla="*/ 140667 h 4903455"/>
              <a:gd name="connsiteX18" fmla="*/ 1326965 w 6053670"/>
              <a:gd name="connsiteY18" fmla="*/ 156506 h 4903455"/>
              <a:gd name="connsiteX19" fmla="*/ 1518261 w 6053670"/>
              <a:gd name="connsiteY19" fmla="*/ 171717 h 4903455"/>
              <a:gd name="connsiteX20" fmla="*/ 1720453 w 6053670"/>
              <a:gd name="connsiteY20" fmla="*/ 185518 h 4903455"/>
              <a:gd name="connsiteX21" fmla="*/ 1931121 w 6053670"/>
              <a:gd name="connsiteY21" fmla="*/ 198690 h 4903455"/>
              <a:gd name="connsiteX22" fmla="*/ 2150869 w 6053670"/>
              <a:gd name="connsiteY22" fmla="*/ 211079 h 4903455"/>
              <a:gd name="connsiteX23" fmla="*/ 2263467 w 6053670"/>
              <a:gd name="connsiteY23" fmla="*/ 215470 h 4903455"/>
              <a:gd name="connsiteX24" fmla="*/ 2378487 w 6053670"/>
              <a:gd name="connsiteY24" fmla="*/ 220332 h 4903455"/>
              <a:gd name="connsiteX25" fmla="*/ 2495323 w 6053670"/>
              <a:gd name="connsiteY25" fmla="*/ 224879 h 4903455"/>
              <a:gd name="connsiteX26" fmla="*/ 2612764 w 6053670"/>
              <a:gd name="connsiteY26" fmla="*/ 227859 h 4903455"/>
              <a:gd name="connsiteX27" fmla="*/ 2732627 w 6053670"/>
              <a:gd name="connsiteY27" fmla="*/ 230525 h 4903455"/>
              <a:gd name="connsiteX28" fmla="*/ 2853700 w 6053670"/>
              <a:gd name="connsiteY28" fmla="*/ 233348 h 4903455"/>
              <a:gd name="connsiteX29" fmla="*/ 2977195 w 6053670"/>
              <a:gd name="connsiteY29" fmla="*/ 235229 h 4903455"/>
              <a:gd name="connsiteX30" fmla="*/ 3101900 w 6053670"/>
              <a:gd name="connsiteY30" fmla="*/ 235229 h 4903455"/>
              <a:gd name="connsiteX31" fmla="*/ 3227817 w 6053670"/>
              <a:gd name="connsiteY31" fmla="*/ 236170 h 4903455"/>
              <a:gd name="connsiteX32" fmla="*/ 3354944 w 6053670"/>
              <a:gd name="connsiteY32" fmla="*/ 235229 h 4903455"/>
              <a:gd name="connsiteX33" fmla="*/ 3483887 w 6053670"/>
              <a:gd name="connsiteY33" fmla="*/ 233348 h 4903455"/>
              <a:gd name="connsiteX34" fmla="*/ 3612830 w 6053670"/>
              <a:gd name="connsiteY34" fmla="*/ 231623 h 4903455"/>
              <a:gd name="connsiteX35" fmla="*/ 3743589 w 6053670"/>
              <a:gd name="connsiteY35" fmla="*/ 227859 h 4903455"/>
              <a:gd name="connsiteX36" fmla="*/ 3875559 w 6053670"/>
              <a:gd name="connsiteY36" fmla="*/ 223938 h 4903455"/>
              <a:gd name="connsiteX37" fmla="*/ 4007529 w 6053670"/>
              <a:gd name="connsiteY37" fmla="*/ 219391 h 4903455"/>
              <a:gd name="connsiteX38" fmla="*/ 4140710 w 6053670"/>
              <a:gd name="connsiteY38" fmla="*/ 212961 h 4903455"/>
              <a:gd name="connsiteX39" fmla="*/ 4275102 w 6053670"/>
              <a:gd name="connsiteY39" fmla="*/ 205277 h 4903455"/>
              <a:gd name="connsiteX40" fmla="*/ 4410098 w 6053670"/>
              <a:gd name="connsiteY40" fmla="*/ 197907 h 4903455"/>
              <a:gd name="connsiteX41" fmla="*/ 4545096 w 6053670"/>
              <a:gd name="connsiteY41" fmla="*/ 188498 h 4903455"/>
              <a:gd name="connsiteX42" fmla="*/ 4681909 w 6053670"/>
              <a:gd name="connsiteY42" fmla="*/ 177207 h 4903455"/>
              <a:gd name="connsiteX43" fmla="*/ 4816905 w 6053670"/>
              <a:gd name="connsiteY43" fmla="*/ 165916 h 4903455"/>
              <a:gd name="connsiteX44" fmla="*/ 4954323 w 6053670"/>
              <a:gd name="connsiteY44" fmla="*/ 152899 h 4903455"/>
              <a:gd name="connsiteX45" fmla="*/ 5092347 w 6053670"/>
              <a:gd name="connsiteY45" fmla="*/ 138629 h 4903455"/>
              <a:gd name="connsiteX46" fmla="*/ 5228555 w 6053670"/>
              <a:gd name="connsiteY46" fmla="*/ 123574 h 4903455"/>
              <a:gd name="connsiteX47" fmla="*/ 5366578 w 6053670"/>
              <a:gd name="connsiteY47" fmla="*/ 106010 h 4903455"/>
              <a:gd name="connsiteX48" fmla="*/ 5503997 w 6053670"/>
              <a:gd name="connsiteY48" fmla="*/ 87192 h 4903455"/>
              <a:gd name="connsiteX49" fmla="*/ 5642020 w 6053670"/>
              <a:gd name="connsiteY49" fmla="*/ 68530 h 4903455"/>
              <a:gd name="connsiteX50" fmla="*/ 5779438 w 6053670"/>
              <a:gd name="connsiteY50" fmla="*/ 46733 h 4903455"/>
              <a:gd name="connsiteX51" fmla="*/ 5916251 w 6053670"/>
              <a:gd name="connsiteY51" fmla="*/ 24464 h 4903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053670" h="4903455">
                <a:moveTo>
                  <a:pt x="6053670" y="1098"/>
                </a:moveTo>
                <a:lnTo>
                  <a:pt x="6053670" y="424590"/>
                </a:lnTo>
                <a:lnTo>
                  <a:pt x="6053670" y="1254558"/>
                </a:lnTo>
                <a:lnTo>
                  <a:pt x="6053670" y="4903455"/>
                </a:lnTo>
                <a:lnTo>
                  <a:pt x="0" y="4903455"/>
                </a:lnTo>
                <a:lnTo>
                  <a:pt x="0" y="1249853"/>
                </a:lnTo>
                <a:lnTo>
                  <a:pt x="0" y="424590"/>
                </a:lnTo>
                <a:lnTo>
                  <a:pt x="0" y="0"/>
                </a:lnTo>
                <a:lnTo>
                  <a:pt x="35717" y="5488"/>
                </a:lnTo>
                <a:lnTo>
                  <a:pt x="140445" y="21641"/>
                </a:lnTo>
                <a:lnTo>
                  <a:pt x="216722" y="32932"/>
                </a:lnTo>
                <a:lnTo>
                  <a:pt x="307527" y="44850"/>
                </a:lnTo>
                <a:lnTo>
                  <a:pt x="415282" y="59121"/>
                </a:lnTo>
                <a:lnTo>
                  <a:pt x="534539" y="74175"/>
                </a:lnTo>
                <a:lnTo>
                  <a:pt x="668931" y="90014"/>
                </a:lnTo>
                <a:lnTo>
                  <a:pt x="815430" y="106794"/>
                </a:lnTo>
                <a:lnTo>
                  <a:pt x="974641" y="123574"/>
                </a:lnTo>
                <a:lnTo>
                  <a:pt x="1144144" y="140667"/>
                </a:lnTo>
                <a:lnTo>
                  <a:pt x="1326965" y="156506"/>
                </a:lnTo>
                <a:lnTo>
                  <a:pt x="1518261" y="171717"/>
                </a:lnTo>
                <a:lnTo>
                  <a:pt x="1720453" y="185518"/>
                </a:lnTo>
                <a:lnTo>
                  <a:pt x="1931121" y="198690"/>
                </a:lnTo>
                <a:lnTo>
                  <a:pt x="2150869" y="211079"/>
                </a:lnTo>
                <a:lnTo>
                  <a:pt x="2263467" y="215470"/>
                </a:lnTo>
                <a:lnTo>
                  <a:pt x="2378487" y="220332"/>
                </a:lnTo>
                <a:lnTo>
                  <a:pt x="2495323" y="224879"/>
                </a:lnTo>
                <a:lnTo>
                  <a:pt x="2612764" y="227859"/>
                </a:lnTo>
                <a:lnTo>
                  <a:pt x="2732627" y="230525"/>
                </a:lnTo>
                <a:lnTo>
                  <a:pt x="2853700" y="233348"/>
                </a:lnTo>
                <a:lnTo>
                  <a:pt x="2977195" y="235229"/>
                </a:lnTo>
                <a:lnTo>
                  <a:pt x="3101900" y="235229"/>
                </a:lnTo>
                <a:lnTo>
                  <a:pt x="3227817" y="236170"/>
                </a:lnTo>
                <a:lnTo>
                  <a:pt x="3354944" y="235229"/>
                </a:lnTo>
                <a:lnTo>
                  <a:pt x="3483887" y="233348"/>
                </a:lnTo>
                <a:lnTo>
                  <a:pt x="3612830" y="231623"/>
                </a:lnTo>
                <a:lnTo>
                  <a:pt x="3743589" y="227859"/>
                </a:lnTo>
                <a:lnTo>
                  <a:pt x="3875559" y="223938"/>
                </a:lnTo>
                <a:lnTo>
                  <a:pt x="4007529" y="219391"/>
                </a:lnTo>
                <a:lnTo>
                  <a:pt x="4140710" y="212961"/>
                </a:lnTo>
                <a:lnTo>
                  <a:pt x="4275102" y="205277"/>
                </a:lnTo>
                <a:lnTo>
                  <a:pt x="4410098" y="197907"/>
                </a:lnTo>
                <a:lnTo>
                  <a:pt x="4545096" y="188498"/>
                </a:lnTo>
                <a:lnTo>
                  <a:pt x="4681909" y="177207"/>
                </a:lnTo>
                <a:lnTo>
                  <a:pt x="4816905" y="165916"/>
                </a:lnTo>
                <a:lnTo>
                  <a:pt x="4954323" y="152899"/>
                </a:lnTo>
                <a:lnTo>
                  <a:pt x="5092347" y="138629"/>
                </a:lnTo>
                <a:lnTo>
                  <a:pt x="5228555" y="123574"/>
                </a:lnTo>
                <a:lnTo>
                  <a:pt x="5366578" y="106010"/>
                </a:lnTo>
                <a:lnTo>
                  <a:pt x="5503997" y="87192"/>
                </a:lnTo>
                <a:lnTo>
                  <a:pt x="5642020" y="68530"/>
                </a:lnTo>
                <a:lnTo>
                  <a:pt x="5779438" y="46733"/>
                </a:lnTo>
                <a:lnTo>
                  <a:pt x="5916251" y="2446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67" name="Freeform 5">
            <a:extLst>
              <a:ext uri="{FF2B5EF4-FFF2-40B4-BE49-F238E27FC236}">
                <a16:creationId xmlns:a16="http://schemas.microsoft.com/office/drawing/2014/main" id="{B93D812D-BB26-4FDD-A218-F6F71E7376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68" name="Freeform 5">
            <a:extLst>
              <a:ext uri="{FF2B5EF4-FFF2-40B4-BE49-F238E27FC236}">
                <a16:creationId xmlns:a16="http://schemas.microsoft.com/office/drawing/2014/main" id="{EEA99C6C-BC37-4408-9F74-3DDB1060B7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5376762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9098" y="629265"/>
            <a:ext cx="6072776" cy="1622322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E"/>
                </a:solidFill>
              </a:rPr>
              <a:t>Results</a:t>
            </a:r>
          </a:p>
        </p:txBody>
      </p:sp>
      <p:sp>
        <p:nvSpPr>
          <p:cNvPr id="69" name="Rectangle 58">
            <a:extLst>
              <a:ext uri="{FF2B5EF4-FFF2-40B4-BE49-F238E27FC236}">
                <a16:creationId xmlns:a16="http://schemas.microsoft.com/office/drawing/2014/main" id="{924C0032-B592-45AB-AD23-5A4BD369B6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0" name="Oval 60">
            <a:extLst>
              <a:ext uri="{FF2B5EF4-FFF2-40B4-BE49-F238E27FC236}">
                <a16:creationId xmlns:a16="http://schemas.microsoft.com/office/drawing/2014/main" id="{89BF1F84-E7C7-42A7-911D-8E48AF6711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1000"/>
                </a:schemeClr>
              </a:gs>
              <a:gs pos="75000">
                <a:schemeClr val="accent5">
                  <a:alpha val="0"/>
                </a:schemeClr>
              </a:gs>
              <a:gs pos="36000">
                <a:schemeClr val="accent5"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1" name="Oval 62">
            <a:extLst>
              <a:ext uri="{FF2B5EF4-FFF2-40B4-BE49-F238E27FC236}">
                <a16:creationId xmlns:a16="http://schemas.microsoft.com/office/drawing/2014/main" id="{0C3CFCFE-6522-4333-8CB1-16DB80E7E9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8000"/>
                </a:schemeClr>
              </a:gs>
              <a:gs pos="72000">
                <a:schemeClr val="accent5">
                  <a:alpha val="0"/>
                </a:schemeClr>
              </a:gs>
              <a:gs pos="36000">
                <a:schemeClr val="accent5"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F260C7B-2E61-468C-A4DB-0E509A2C74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0917" y="1802779"/>
            <a:ext cx="6072776" cy="3811740"/>
          </a:xfrm>
        </p:spPr>
        <p:txBody>
          <a:bodyPr anchor="ctr">
            <a:normAutofit/>
          </a:bodyPr>
          <a:lstStyle/>
          <a:p>
            <a:r>
              <a:rPr lang="en-US" sz="2000" dirty="0">
                <a:solidFill>
                  <a:srgbClr val="FFFFFE"/>
                </a:solidFill>
              </a:rPr>
              <a:t>92,4% accuracy for predicting attacks on cloud</a:t>
            </a:r>
          </a:p>
          <a:p>
            <a:r>
              <a:rPr lang="en-US" sz="2000" dirty="0">
                <a:solidFill>
                  <a:srgbClr val="FFFFFE"/>
                </a:solidFill>
              </a:rPr>
              <a:t>56.6% accuracy for predicting attacks on local</a:t>
            </a:r>
          </a:p>
          <a:p>
            <a:r>
              <a:rPr lang="en-US" sz="2000" dirty="0">
                <a:solidFill>
                  <a:srgbClr val="FFFFFE"/>
                </a:solidFill>
              </a:rPr>
              <a:t>The reason might be that the training set for local is much smaller than the one for cloud.</a:t>
            </a:r>
          </a:p>
        </p:txBody>
      </p:sp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C0163DF1-40E3-F749-BAAA-A7890651F5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8290" y="918952"/>
            <a:ext cx="3771321" cy="2665269"/>
          </a:xfrm>
          <a:prstGeom prst="rect">
            <a:avLst/>
          </a:prstGeom>
        </p:spPr>
      </p:pic>
      <p:pic>
        <p:nvPicPr>
          <p:cNvPr id="7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2869" y="3598437"/>
            <a:ext cx="4265795" cy="2710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7751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A67E2D8A-19BE-48A0-889C-CCAC02348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190"/>
          <a:stretch/>
        </p:blipFill>
        <p:spPr>
          <a:xfrm>
            <a:off x="-70069" y="11951"/>
            <a:ext cx="12273644" cy="68576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1644" y="0"/>
            <a:ext cx="4998479" cy="5247747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76575" y="2377440"/>
            <a:ext cx="4433235" cy="3440740"/>
          </a:xfrm>
        </p:spPr>
        <p:txBody>
          <a:bodyPr>
            <a:noAutofit/>
          </a:bodyPr>
          <a:lstStyle/>
          <a:p>
            <a:r>
              <a:rPr lang="en-US" sz="2400" dirty="0"/>
              <a:t>A </a:t>
            </a:r>
            <a:r>
              <a:rPr lang="en-US" sz="2400" b="1" dirty="0"/>
              <a:t>honeypot</a:t>
            </a:r>
            <a:r>
              <a:rPr lang="en-US" sz="2400" dirty="0"/>
              <a:t> is a network-attached system set up as a decoy to lure cyberattackers and to detect, deflect or study patterns of hacking attempts (in order to gain unauthorized access to information systems)</a:t>
            </a:r>
          </a:p>
        </p:txBody>
      </p:sp>
    </p:spTree>
    <p:extLst>
      <p:ext uri="{BB962C8B-B14F-4D97-AF65-F5344CB8AC3E}">
        <p14:creationId xmlns:p14="http://schemas.microsoft.com/office/powerpoint/2010/main" val="34801566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902"/>
            <a:ext cx="12192000" cy="6857624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BEC9E7FA-3295-45ED-8253-D23F9E44E1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79906" y="835711"/>
            <a:ext cx="5333999" cy="47817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400" dirty="0">
              <a:solidFill>
                <a:schemeClr val="bg1"/>
              </a:solidFill>
            </a:endParaRP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452A87A-B53F-D644-98A5-99CA5B9057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3505" y="1053586"/>
            <a:ext cx="4161140" cy="35721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A56C793-124A-8241-96DF-CE9211BE0C4E}"/>
              </a:ext>
            </a:extLst>
          </p:cNvPr>
          <p:cNvSpPr txBox="1"/>
          <p:nvPr/>
        </p:nvSpPr>
        <p:spPr>
          <a:xfrm>
            <a:off x="6676680" y="908468"/>
            <a:ext cx="4465452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solidFill>
                  <a:schemeClr val="bg1"/>
                </a:solidFill>
              </a:rPr>
              <a:t>“The goal of the STINGAR project is to enable low friction generation of threat intelligence, data sharing, and action on threat intelligence for the higher education community”</a:t>
            </a:r>
          </a:p>
          <a:p>
            <a:endParaRPr lang="en-US" sz="2500" dirty="0">
              <a:solidFill>
                <a:schemeClr val="bg1"/>
              </a:solidFill>
            </a:endParaRPr>
          </a:p>
          <a:p>
            <a:r>
              <a:rPr lang="en-US" sz="2500" dirty="0">
                <a:solidFill>
                  <a:schemeClr val="bg1"/>
                </a:solidFill>
              </a:rPr>
              <a:t>Duke IT has partnered with several partner schools who have agreed to deploy this system and share data</a:t>
            </a:r>
          </a:p>
          <a:p>
            <a:endParaRPr lang="en-US" sz="25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32575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BFABBCE0-E08C-4BBE-9FD2-E2B253D4D5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THINGS  to Explore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F426BAC-43D6-468E-B6FF-167034D5CE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60727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B02D80E-5995-4C54-8387-5893C2C894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96083C8-1401-4950-AF56-E2FAFE42D6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12" name="Content Placeholder 2">
            <a:extLst>
              <a:ext uri="{FF2B5EF4-FFF2-40B4-BE49-F238E27FC236}">
                <a16:creationId xmlns:a16="http://schemas.microsoft.com/office/drawing/2014/main" id="{87980D53-98F6-42EB-9A88-A49029112E2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65930799"/>
              </p:ext>
            </p:extLst>
          </p:nvPr>
        </p:nvGraphicFramePr>
        <p:xfrm>
          <a:off x="581025" y="2341563"/>
          <a:ext cx="11029950" cy="38142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647826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9A6EE-592C-0940-AF14-EEBC24035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Engineering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776193-2B71-ED44-9D3C-3EF2E8CB28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Feature engineering is the process of using domain knowledge of the data to create features that make machine learning algorithms work. </a:t>
            </a:r>
          </a:p>
          <a:p>
            <a:r>
              <a:rPr lang="en-US" dirty="0"/>
              <a:t>A feature is an attribute or property shared by all of the independent units on which analysis or prediction is to be done. Any attribute could be a feature, as long as it is useful to the model</a:t>
            </a:r>
          </a:p>
          <a:p>
            <a:r>
              <a:rPr lang="en-US" dirty="0"/>
              <a:t>According to Marcin Nawrocki et al (2016), IP, Port, Attack frequency, time until first attack, number of sources per attack, session duration and time between sessions are a few features that can be useful for honeypot data analysis</a:t>
            </a:r>
          </a:p>
        </p:txBody>
      </p:sp>
    </p:spTree>
    <p:extLst>
      <p:ext uri="{BB962C8B-B14F-4D97-AF65-F5344CB8AC3E}">
        <p14:creationId xmlns:p14="http://schemas.microsoft.com/office/powerpoint/2010/main" val="1992790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28" name="Oval 27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499" y="629267"/>
            <a:ext cx="4796942" cy="84517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2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	Feature Engineering</a:t>
            </a:r>
          </a:p>
        </p:txBody>
      </p:sp>
      <p:sp>
        <p:nvSpPr>
          <p:cNvPr id="38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0" name="Freeform: Shape 39">
            <a:extLst>
              <a:ext uri="{FF2B5EF4-FFF2-40B4-BE49-F238E27FC236}">
                <a16:creationId xmlns:a16="http://schemas.microsoft.com/office/drawing/2014/main" id="{70151CB7-E7DE-4917-B831-01DF9CE01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270819" y="-63600"/>
            <a:ext cx="6858001" cy="6985200"/>
          </a:xfrm>
          <a:custGeom>
            <a:avLst/>
            <a:gdLst>
              <a:gd name="connsiteX0" fmla="*/ 6858001 w 6858001"/>
              <a:gd name="connsiteY0" fmla="*/ 1177 h 6985200"/>
              <a:gd name="connsiteX1" fmla="*/ 6858001 w 6858001"/>
              <a:gd name="connsiteY1" fmla="*/ 1344715 h 6985200"/>
              <a:gd name="connsiteX2" fmla="*/ 6858000 w 6858001"/>
              <a:gd name="connsiteY2" fmla="*/ 1344715 h 6985200"/>
              <a:gd name="connsiteX3" fmla="*/ 6858000 w 6858001"/>
              <a:gd name="connsiteY3" fmla="*/ 6985200 h 6985200"/>
              <a:gd name="connsiteX4" fmla="*/ 0 w 6858001"/>
              <a:gd name="connsiteY4" fmla="*/ 6985199 h 6985200"/>
              <a:gd name="connsiteX5" fmla="*/ 0 w 6858001"/>
              <a:gd name="connsiteY5" fmla="*/ 886772 h 6985200"/>
              <a:gd name="connsiteX6" fmla="*/ 1 w 6858001"/>
              <a:gd name="connsiteY6" fmla="*/ 886772 h 6985200"/>
              <a:gd name="connsiteX7" fmla="*/ 1 w 6858001"/>
              <a:gd name="connsiteY7" fmla="*/ 0 h 6985200"/>
              <a:gd name="connsiteX8" fmla="*/ 40463 w 6858001"/>
              <a:gd name="connsiteY8" fmla="*/ 5883 h 6985200"/>
              <a:gd name="connsiteX9" fmla="*/ 159107 w 6858001"/>
              <a:gd name="connsiteY9" fmla="*/ 23196 h 6985200"/>
              <a:gd name="connsiteX10" fmla="*/ 245518 w 6858001"/>
              <a:gd name="connsiteY10" fmla="*/ 35299 h 6985200"/>
              <a:gd name="connsiteX11" fmla="*/ 348388 w 6858001"/>
              <a:gd name="connsiteY11" fmla="*/ 48073 h 6985200"/>
              <a:gd name="connsiteX12" fmla="*/ 470460 w 6858001"/>
              <a:gd name="connsiteY12" fmla="*/ 63369 h 6985200"/>
              <a:gd name="connsiteX13" fmla="*/ 605563 w 6858001"/>
              <a:gd name="connsiteY13" fmla="*/ 79506 h 6985200"/>
              <a:gd name="connsiteX14" fmla="*/ 757810 w 6858001"/>
              <a:gd name="connsiteY14" fmla="*/ 96483 h 6985200"/>
              <a:gd name="connsiteX15" fmla="*/ 923774 w 6858001"/>
              <a:gd name="connsiteY15" fmla="*/ 114469 h 6985200"/>
              <a:gd name="connsiteX16" fmla="*/ 1104139 w 6858001"/>
              <a:gd name="connsiteY16" fmla="*/ 132454 h 6985200"/>
              <a:gd name="connsiteX17" fmla="*/ 1296163 w 6858001"/>
              <a:gd name="connsiteY17" fmla="*/ 150776 h 6985200"/>
              <a:gd name="connsiteX18" fmla="*/ 1503275 w 6858001"/>
              <a:gd name="connsiteY18" fmla="*/ 167753 h 6985200"/>
              <a:gd name="connsiteX19" fmla="*/ 1719988 w 6858001"/>
              <a:gd name="connsiteY19" fmla="*/ 184058 h 6985200"/>
              <a:gd name="connsiteX20" fmla="*/ 1949045 w 6858001"/>
              <a:gd name="connsiteY20" fmla="*/ 198849 h 6985200"/>
              <a:gd name="connsiteX21" fmla="*/ 2187703 w 6858001"/>
              <a:gd name="connsiteY21" fmla="*/ 212969 h 6985200"/>
              <a:gd name="connsiteX22" fmla="*/ 2436649 w 6858001"/>
              <a:gd name="connsiteY22" fmla="*/ 226248 h 6985200"/>
              <a:gd name="connsiteX23" fmla="*/ 2564208 w 6858001"/>
              <a:gd name="connsiteY23" fmla="*/ 230955 h 6985200"/>
              <a:gd name="connsiteX24" fmla="*/ 2694509 w 6858001"/>
              <a:gd name="connsiteY24" fmla="*/ 236165 h 6985200"/>
              <a:gd name="connsiteX25" fmla="*/ 2826869 w 6858001"/>
              <a:gd name="connsiteY25" fmla="*/ 241040 h 6985200"/>
              <a:gd name="connsiteX26" fmla="*/ 2959914 w 6858001"/>
              <a:gd name="connsiteY26" fmla="*/ 244234 h 6985200"/>
              <a:gd name="connsiteX27" fmla="*/ 3095702 w 6858001"/>
              <a:gd name="connsiteY27" fmla="*/ 247091 h 6985200"/>
              <a:gd name="connsiteX28" fmla="*/ 3232862 w 6858001"/>
              <a:gd name="connsiteY28" fmla="*/ 250117 h 6985200"/>
              <a:gd name="connsiteX29" fmla="*/ 3372766 w 6858001"/>
              <a:gd name="connsiteY29" fmla="*/ 252134 h 6985200"/>
              <a:gd name="connsiteX30" fmla="*/ 3514040 w 6858001"/>
              <a:gd name="connsiteY30" fmla="*/ 252134 h 6985200"/>
              <a:gd name="connsiteX31" fmla="*/ 3656686 w 6858001"/>
              <a:gd name="connsiteY31" fmla="*/ 253142 h 6985200"/>
              <a:gd name="connsiteX32" fmla="*/ 3800705 w 6858001"/>
              <a:gd name="connsiteY32" fmla="*/ 252134 h 6985200"/>
              <a:gd name="connsiteX33" fmla="*/ 3946780 w 6858001"/>
              <a:gd name="connsiteY33" fmla="*/ 250117 h 6985200"/>
              <a:gd name="connsiteX34" fmla="*/ 4092856 w 6858001"/>
              <a:gd name="connsiteY34" fmla="*/ 248268 h 6985200"/>
              <a:gd name="connsiteX35" fmla="*/ 4240988 w 6858001"/>
              <a:gd name="connsiteY35" fmla="*/ 244234 h 6985200"/>
              <a:gd name="connsiteX36" fmla="*/ 4390492 w 6858001"/>
              <a:gd name="connsiteY36" fmla="*/ 240032 h 6985200"/>
              <a:gd name="connsiteX37" fmla="*/ 4539997 w 6858001"/>
              <a:gd name="connsiteY37" fmla="*/ 235157 h 6985200"/>
              <a:gd name="connsiteX38" fmla="*/ 4690873 w 6858001"/>
              <a:gd name="connsiteY38" fmla="*/ 228266 h 6985200"/>
              <a:gd name="connsiteX39" fmla="*/ 4843120 w 6858001"/>
              <a:gd name="connsiteY39" fmla="*/ 220029 h 6985200"/>
              <a:gd name="connsiteX40" fmla="*/ 4996054 w 6858001"/>
              <a:gd name="connsiteY40" fmla="*/ 212129 h 6985200"/>
              <a:gd name="connsiteX41" fmla="*/ 5148987 w 6858001"/>
              <a:gd name="connsiteY41" fmla="*/ 202044 h 6985200"/>
              <a:gd name="connsiteX42" fmla="*/ 5303978 w 6858001"/>
              <a:gd name="connsiteY42" fmla="*/ 189941 h 6985200"/>
              <a:gd name="connsiteX43" fmla="*/ 5456911 w 6858001"/>
              <a:gd name="connsiteY43" fmla="*/ 177839 h 6985200"/>
              <a:gd name="connsiteX44" fmla="*/ 5612588 w 6858001"/>
              <a:gd name="connsiteY44" fmla="*/ 163887 h 6985200"/>
              <a:gd name="connsiteX45" fmla="*/ 5768950 w 6858001"/>
              <a:gd name="connsiteY45" fmla="*/ 148591 h 6985200"/>
              <a:gd name="connsiteX46" fmla="*/ 5923255 w 6858001"/>
              <a:gd name="connsiteY46" fmla="*/ 132455 h 6985200"/>
              <a:gd name="connsiteX47" fmla="*/ 6079618 w 6858001"/>
              <a:gd name="connsiteY47" fmla="*/ 113629 h 6985200"/>
              <a:gd name="connsiteX48" fmla="*/ 6235294 w 6858001"/>
              <a:gd name="connsiteY48" fmla="*/ 93458 h 6985200"/>
              <a:gd name="connsiteX49" fmla="*/ 6391657 w 6858001"/>
              <a:gd name="connsiteY49" fmla="*/ 73455 h 6985200"/>
              <a:gd name="connsiteX50" fmla="*/ 6547333 w 6858001"/>
              <a:gd name="connsiteY50" fmla="*/ 50091 h 6985200"/>
              <a:gd name="connsiteX51" fmla="*/ 6702324 w 6858001"/>
              <a:gd name="connsiteY51" fmla="*/ 26222 h 698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6985200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6985200"/>
                </a:lnTo>
                <a:lnTo>
                  <a:pt x="0" y="6985199"/>
                </a:lnTo>
                <a:lnTo>
                  <a:pt x="0" y="886772"/>
                </a:lnTo>
                <a:lnTo>
                  <a:pt x="1" y="886772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3308" y="1595345"/>
            <a:ext cx="6572051" cy="4748305"/>
          </a:xfrm>
          <a:prstGeom prst="rect">
            <a:avLst/>
          </a:prstGeom>
          <a:effectLst/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7862" y="1940287"/>
            <a:ext cx="4796942" cy="3797573"/>
          </a:xfrm>
        </p:spPr>
        <p:txBody>
          <a:bodyPr vert="horz" lIns="91440" tIns="45720" rIns="91440" bIns="45720" rtlCol="0">
            <a:noAutofit/>
          </a:bodyPr>
          <a:lstStyle/>
          <a:p>
            <a:pPr marL="457200" indent="-457200">
              <a:lnSpc>
                <a:spcPct val="90000"/>
              </a:lnSpc>
              <a:buFont typeface="Wingdings 3" charset="2"/>
              <a:buChar char=""/>
            </a:pPr>
            <a:r>
              <a:rPr lang="en-US" sz="1800" cap="none" dirty="0" err="1">
                <a:solidFill>
                  <a:srgbClr val="EBEBEB"/>
                </a:solidFill>
              </a:rPr>
              <a:t>mean_time_difference</a:t>
            </a:r>
            <a:r>
              <a:rPr lang="en-US" sz="1800" cap="none" dirty="0">
                <a:solidFill>
                  <a:srgbClr val="EBEBEB"/>
                </a:solidFill>
              </a:rPr>
              <a:t> is the mean difference in time between two consecutive attacks from the same IP</a:t>
            </a:r>
          </a:p>
          <a:p>
            <a:pPr marL="457200" indent="-457200">
              <a:lnSpc>
                <a:spcPct val="90000"/>
              </a:lnSpc>
              <a:buFont typeface="Wingdings 3" charset="2"/>
              <a:buChar char=""/>
            </a:pPr>
            <a:r>
              <a:rPr lang="en-US" sz="1800" cap="none" dirty="0" err="1">
                <a:solidFill>
                  <a:srgbClr val="EBEBEB"/>
                </a:solidFill>
              </a:rPr>
              <a:t>sd_time_difference</a:t>
            </a:r>
            <a:r>
              <a:rPr lang="en-US" sz="1800" cap="none" dirty="0">
                <a:solidFill>
                  <a:srgbClr val="EBEBEB"/>
                </a:solidFill>
              </a:rPr>
              <a:t> shows the standard deviation </a:t>
            </a:r>
            <a:r>
              <a:rPr lang="en-US" cap="none" dirty="0">
                <a:solidFill>
                  <a:srgbClr val="EBEBEB"/>
                </a:solidFill>
              </a:rPr>
              <a:t>of </a:t>
            </a:r>
            <a:r>
              <a:rPr lang="en-US" sz="1800" cap="none" dirty="0">
                <a:solidFill>
                  <a:srgbClr val="EBEBEB"/>
                </a:solidFill>
              </a:rPr>
              <a:t>time difference between two consecutive attacks from the same IP</a:t>
            </a:r>
          </a:p>
          <a:p>
            <a:pPr marL="457200" indent="-457200">
              <a:lnSpc>
                <a:spcPct val="90000"/>
              </a:lnSpc>
              <a:buFont typeface="Wingdings 3" charset="2"/>
              <a:buChar char=""/>
            </a:pPr>
            <a:r>
              <a:rPr lang="en-US" sz="1800" cap="none" dirty="0" err="1">
                <a:solidFill>
                  <a:srgbClr val="EBEBEB"/>
                </a:solidFill>
              </a:rPr>
              <a:t>sensor_number</a:t>
            </a:r>
            <a:r>
              <a:rPr lang="en-US" sz="1800" cap="none" dirty="0">
                <a:solidFill>
                  <a:srgbClr val="EBEBEB"/>
                </a:solidFill>
              </a:rPr>
              <a:t> </a:t>
            </a:r>
            <a:r>
              <a:rPr lang="en-US" cap="none" dirty="0">
                <a:solidFill>
                  <a:srgbClr val="EBEBEB"/>
                </a:solidFill>
              </a:rPr>
              <a:t>is </a:t>
            </a:r>
            <a:r>
              <a:rPr lang="en-US" sz="1800" cap="none" dirty="0">
                <a:solidFill>
                  <a:srgbClr val="EBEBEB"/>
                </a:solidFill>
              </a:rPr>
              <a:t>the number of distinct sensors hit by </a:t>
            </a:r>
            <a:r>
              <a:rPr lang="en-US" cap="none" dirty="0">
                <a:solidFill>
                  <a:srgbClr val="EBEBEB"/>
                </a:solidFill>
              </a:rPr>
              <a:t>a particular</a:t>
            </a:r>
            <a:r>
              <a:rPr lang="en-US" sz="1800" cap="none" dirty="0">
                <a:solidFill>
                  <a:srgbClr val="EBEBEB"/>
                </a:solidFill>
              </a:rPr>
              <a:t> attacker</a:t>
            </a:r>
          </a:p>
          <a:p>
            <a:pPr marL="457200" indent="-457200">
              <a:lnSpc>
                <a:spcPct val="90000"/>
              </a:lnSpc>
              <a:buFont typeface="Wingdings 3" charset="2"/>
              <a:buChar char=""/>
            </a:pPr>
            <a:r>
              <a:rPr lang="en-US" sz="1800" cap="none" dirty="0" err="1">
                <a:solidFill>
                  <a:srgbClr val="EBEBEB"/>
                </a:solidFill>
              </a:rPr>
              <a:t>daily_frequency</a:t>
            </a:r>
            <a:r>
              <a:rPr lang="en-US" sz="1800" cap="none" dirty="0">
                <a:solidFill>
                  <a:srgbClr val="EBEBEB"/>
                </a:solidFill>
              </a:rPr>
              <a:t> </a:t>
            </a:r>
            <a:r>
              <a:rPr lang="en-US" cap="none" dirty="0">
                <a:solidFill>
                  <a:srgbClr val="EBEBEB"/>
                </a:solidFill>
              </a:rPr>
              <a:t>is</a:t>
            </a:r>
            <a:r>
              <a:rPr lang="en-US" sz="1800" cap="none" dirty="0">
                <a:solidFill>
                  <a:srgbClr val="EBEBEB"/>
                </a:solidFill>
              </a:rPr>
              <a:t> the number of attacks from a particular IP address</a:t>
            </a:r>
          </a:p>
          <a:p>
            <a:pPr marL="457200" indent="-457200">
              <a:lnSpc>
                <a:spcPct val="90000"/>
              </a:lnSpc>
              <a:buFont typeface="Wingdings 3" charset="2"/>
              <a:buChar char=""/>
            </a:pPr>
            <a:endParaRPr lang="en-US" sz="1800" cap="none" dirty="0">
              <a:solidFill>
                <a:srgbClr val="EBEBE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42127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70151CB7-E7DE-4917-B831-01DF9CE01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270819" y="-63600"/>
            <a:ext cx="6858001" cy="6985200"/>
          </a:xfrm>
          <a:custGeom>
            <a:avLst/>
            <a:gdLst>
              <a:gd name="connsiteX0" fmla="*/ 6858001 w 6858001"/>
              <a:gd name="connsiteY0" fmla="*/ 1177 h 6985200"/>
              <a:gd name="connsiteX1" fmla="*/ 6858001 w 6858001"/>
              <a:gd name="connsiteY1" fmla="*/ 1344715 h 6985200"/>
              <a:gd name="connsiteX2" fmla="*/ 6858000 w 6858001"/>
              <a:gd name="connsiteY2" fmla="*/ 1344715 h 6985200"/>
              <a:gd name="connsiteX3" fmla="*/ 6858000 w 6858001"/>
              <a:gd name="connsiteY3" fmla="*/ 6985200 h 6985200"/>
              <a:gd name="connsiteX4" fmla="*/ 0 w 6858001"/>
              <a:gd name="connsiteY4" fmla="*/ 6985199 h 6985200"/>
              <a:gd name="connsiteX5" fmla="*/ 0 w 6858001"/>
              <a:gd name="connsiteY5" fmla="*/ 886772 h 6985200"/>
              <a:gd name="connsiteX6" fmla="*/ 1 w 6858001"/>
              <a:gd name="connsiteY6" fmla="*/ 886772 h 6985200"/>
              <a:gd name="connsiteX7" fmla="*/ 1 w 6858001"/>
              <a:gd name="connsiteY7" fmla="*/ 0 h 6985200"/>
              <a:gd name="connsiteX8" fmla="*/ 40463 w 6858001"/>
              <a:gd name="connsiteY8" fmla="*/ 5883 h 6985200"/>
              <a:gd name="connsiteX9" fmla="*/ 159107 w 6858001"/>
              <a:gd name="connsiteY9" fmla="*/ 23196 h 6985200"/>
              <a:gd name="connsiteX10" fmla="*/ 245518 w 6858001"/>
              <a:gd name="connsiteY10" fmla="*/ 35299 h 6985200"/>
              <a:gd name="connsiteX11" fmla="*/ 348388 w 6858001"/>
              <a:gd name="connsiteY11" fmla="*/ 48073 h 6985200"/>
              <a:gd name="connsiteX12" fmla="*/ 470460 w 6858001"/>
              <a:gd name="connsiteY12" fmla="*/ 63369 h 6985200"/>
              <a:gd name="connsiteX13" fmla="*/ 605563 w 6858001"/>
              <a:gd name="connsiteY13" fmla="*/ 79506 h 6985200"/>
              <a:gd name="connsiteX14" fmla="*/ 757810 w 6858001"/>
              <a:gd name="connsiteY14" fmla="*/ 96483 h 6985200"/>
              <a:gd name="connsiteX15" fmla="*/ 923774 w 6858001"/>
              <a:gd name="connsiteY15" fmla="*/ 114469 h 6985200"/>
              <a:gd name="connsiteX16" fmla="*/ 1104139 w 6858001"/>
              <a:gd name="connsiteY16" fmla="*/ 132454 h 6985200"/>
              <a:gd name="connsiteX17" fmla="*/ 1296163 w 6858001"/>
              <a:gd name="connsiteY17" fmla="*/ 150776 h 6985200"/>
              <a:gd name="connsiteX18" fmla="*/ 1503275 w 6858001"/>
              <a:gd name="connsiteY18" fmla="*/ 167753 h 6985200"/>
              <a:gd name="connsiteX19" fmla="*/ 1719988 w 6858001"/>
              <a:gd name="connsiteY19" fmla="*/ 184058 h 6985200"/>
              <a:gd name="connsiteX20" fmla="*/ 1949045 w 6858001"/>
              <a:gd name="connsiteY20" fmla="*/ 198849 h 6985200"/>
              <a:gd name="connsiteX21" fmla="*/ 2187703 w 6858001"/>
              <a:gd name="connsiteY21" fmla="*/ 212969 h 6985200"/>
              <a:gd name="connsiteX22" fmla="*/ 2436649 w 6858001"/>
              <a:gd name="connsiteY22" fmla="*/ 226248 h 6985200"/>
              <a:gd name="connsiteX23" fmla="*/ 2564208 w 6858001"/>
              <a:gd name="connsiteY23" fmla="*/ 230955 h 6985200"/>
              <a:gd name="connsiteX24" fmla="*/ 2694509 w 6858001"/>
              <a:gd name="connsiteY24" fmla="*/ 236165 h 6985200"/>
              <a:gd name="connsiteX25" fmla="*/ 2826869 w 6858001"/>
              <a:gd name="connsiteY25" fmla="*/ 241040 h 6985200"/>
              <a:gd name="connsiteX26" fmla="*/ 2959914 w 6858001"/>
              <a:gd name="connsiteY26" fmla="*/ 244234 h 6985200"/>
              <a:gd name="connsiteX27" fmla="*/ 3095702 w 6858001"/>
              <a:gd name="connsiteY27" fmla="*/ 247091 h 6985200"/>
              <a:gd name="connsiteX28" fmla="*/ 3232862 w 6858001"/>
              <a:gd name="connsiteY28" fmla="*/ 250117 h 6985200"/>
              <a:gd name="connsiteX29" fmla="*/ 3372766 w 6858001"/>
              <a:gd name="connsiteY29" fmla="*/ 252134 h 6985200"/>
              <a:gd name="connsiteX30" fmla="*/ 3514040 w 6858001"/>
              <a:gd name="connsiteY30" fmla="*/ 252134 h 6985200"/>
              <a:gd name="connsiteX31" fmla="*/ 3656686 w 6858001"/>
              <a:gd name="connsiteY31" fmla="*/ 253142 h 6985200"/>
              <a:gd name="connsiteX32" fmla="*/ 3800705 w 6858001"/>
              <a:gd name="connsiteY32" fmla="*/ 252134 h 6985200"/>
              <a:gd name="connsiteX33" fmla="*/ 3946780 w 6858001"/>
              <a:gd name="connsiteY33" fmla="*/ 250117 h 6985200"/>
              <a:gd name="connsiteX34" fmla="*/ 4092856 w 6858001"/>
              <a:gd name="connsiteY34" fmla="*/ 248268 h 6985200"/>
              <a:gd name="connsiteX35" fmla="*/ 4240988 w 6858001"/>
              <a:gd name="connsiteY35" fmla="*/ 244234 h 6985200"/>
              <a:gd name="connsiteX36" fmla="*/ 4390492 w 6858001"/>
              <a:gd name="connsiteY36" fmla="*/ 240032 h 6985200"/>
              <a:gd name="connsiteX37" fmla="*/ 4539997 w 6858001"/>
              <a:gd name="connsiteY37" fmla="*/ 235157 h 6985200"/>
              <a:gd name="connsiteX38" fmla="*/ 4690873 w 6858001"/>
              <a:gd name="connsiteY38" fmla="*/ 228266 h 6985200"/>
              <a:gd name="connsiteX39" fmla="*/ 4843120 w 6858001"/>
              <a:gd name="connsiteY39" fmla="*/ 220029 h 6985200"/>
              <a:gd name="connsiteX40" fmla="*/ 4996054 w 6858001"/>
              <a:gd name="connsiteY40" fmla="*/ 212129 h 6985200"/>
              <a:gd name="connsiteX41" fmla="*/ 5148987 w 6858001"/>
              <a:gd name="connsiteY41" fmla="*/ 202044 h 6985200"/>
              <a:gd name="connsiteX42" fmla="*/ 5303978 w 6858001"/>
              <a:gd name="connsiteY42" fmla="*/ 189941 h 6985200"/>
              <a:gd name="connsiteX43" fmla="*/ 5456911 w 6858001"/>
              <a:gd name="connsiteY43" fmla="*/ 177839 h 6985200"/>
              <a:gd name="connsiteX44" fmla="*/ 5612588 w 6858001"/>
              <a:gd name="connsiteY44" fmla="*/ 163887 h 6985200"/>
              <a:gd name="connsiteX45" fmla="*/ 5768950 w 6858001"/>
              <a:gd name="connsiteY45" fmla="*/ 148591 h 6985200"/>
              <a:gd name="connsiteX46" fmla="*/ 5923255 w 6858001"/>
              <a:gd name="connsiteY46" fmla="*/ 132455 h 6985200"/>
              <a:gd name="connsiteX47" fmla="*/ 6079618 w 6858001"/>
              <a:gd name="connsiteY47" fmla="*/ 113629 h 6985200"/>
              <a:gd name="connsiteX48" fmla="*/ 6235294 w 6858001"/>
              <a:gd name="connsiteY48" fmla="*/ 93458 h 6985200"/>
              <a:gd name="connsiteX49" fmla="*/ 6391657 w 6858001"/>
              <a:gd name="connsiteY49" fmla="*/ 73455 h 6985200"/>
              <a:gd name="connsiteX50" fmla="*/ 6547333 w 6858001"/>
              <a:gd name="connsiteY50" fmla="*/ 50091 h 6985200"/>
              <a:gd name="connsiteX51" fmla="*/ 6702324 w 6858001"/>
              <a:gd name="connsiteY51" fmla="*/ 26222 h 698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6985200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6985200"/>
                </a:lnTo>
                <a:lnTo>
                  <a:pt x="0" y="6985199"/>
                </a:lnTo>
                <a:lnTo>
                  <a:pt x="0" y="886772"/>
                </a:lnTo>
                <a:lnTo>
                  <a:pt x="1" y="886772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2"/>
          <a:stretch/>
        </p:blipFill>
        <p:spPr>
          <a:xfrm>
            <a:off x="5553492" y="1383294"/>
            <a:ext cx="6401441" cy="4652694"/>
          </a:xfrm>
          <a:prstGeom prst="rect">
            <a:avLst/>
          </a:prstGeom>
          <a:effectLst/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0444" y="1536290"/>
            <a:ext cx="4166509" cy="3785419"/>
          </a:xfrm>
        </p:spPr>
        <p:txBody>
          <a:bodyPr>
            <a:normAutofit/>
          </a:bodyPr>
          <a:lstStyle/>
          <a:p>
            <a:pPr marL="457200" indent="-457200">
              <a:lnSpc>
                <a:spcPct val="90000"/>
              </a:lnSpc>
            </a:pPr>
            <a:r>
              <a:rPr lang="en-US" dirty="0">
                <a:solidFill>
                  <a:srgbClr val="EBEBEB"/>
                </a:solidFill>
              </a:rPr>
              <a:t> </a:t>
            </a:r>
            <a:r>
              <a:rPr lang="en-US" dirty="0" err="1">
                <a:solidFill>
                  <a:srgbClr val="EBEBEB"/>
                </a:solidFill>
              </a:rPr>
              <a:t>length_username</a:t>
            </a:r>
            <a:r>
              <a:rPr lang="en-US" dirty="0">
                <a:solidFill>
                  <a:srgbClr val="EBEBEB"/>
                </a:solidFill>
              </a:rPr>
              <a:t> is the length of the username-input from a particular I</a:t>
            </a:r>
          </a:p>
          <a:p>
            <a:pPr marL="457200" indent="-457200">
              <a:lnSpc>
                <a:spcPct val="90000"/>
              </a:lnSpc>
            </a:pPr>
            <a:endParaRPr lang="en-US" dirty="0">
              <a:solidFill>
                <a:srgbClr val="EBEBEB"/>
              </a:solidFill>
            </a:endParaRPr>
          </a:p>
          <a:p>
            <a:pPr marL="457200" indent="-457200">
              <a:lnSpc>
                <a:spcPct val="90000"/>
              </a:lnSpc>
            </a:pPr>
            <a:r>
              <a:rPr lang="en-US" dirty="0" err="1">
                <a:solidFill>
                  <a:srgbClr val="EBEBEB"/>
                </a:solidFill>
              </a:rPr>
              <a:t>length_password</a:t>
            </a:r>
            <a:r>
              <a:rPr lang="en-US" dirty="0">
                <a:solidFill>
                  <a:srgbClr val="EBEBEB"/>
                </a:solidFill>
              </a:rPr>
              <a:t> is the length of the password input by the attacker</a:t>
            </a:r>
          </a:p>
          <a:p>
            <a:pPr marL="457200" indent="-457200">
              <a:lnSpc>
                <a:spcPct val="90000"/>
              </a:lnSpc>
            </a:pPr>
            <a:endParaRPr lang="en-US" dirty="0">
              <a:solidFill>
                <a:srgbClr val="EBEBEB"/>
              </a:solidFill>
            </a:endParaRPr>
          </a:p>
          <a:p>
            <a:pPr marL="457200" indent="-457200"/>
            <a:r>
              <a:rPr lang="en-US" dirty="0" err="1">
                <a:solidFill>
                  <a:srgbClr val="EBEBEB"/>
                </a:solidFill>
              </a:rPr>
              <a:t>length_command</a:t>
            </a:r>
            <a:r>
              <a:rPr lang="en-US" dirty="0">
                <a:solidFill>
                  <a:srgbClr val="EBEBEB"/>
                </a:solidFill>
              </a:rPr>
              <a:t> is the length of the command run by the attacker if they are able to login</a:t>
            </a:r>
          </a:p>
          <a:p>
            <a:endParaRPr lang="en-US" dirty="0">
              <a:solidFill>
                <a:srgbClr val="EBEBE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53635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9ECDD5C-152A-4CC7-8333-0F367B3A6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F5C92A3-369B-43F3-BDCE-E560B1B0E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AEBE9F1A-B38D-446E-83AE-14B17CE77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15B5014-A7EC-4BA6-9C83-8840CF81D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22C43AB-86D7-420D-8AD7-DC0A15FDD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5E3EB826-A471-488F-9E8A-D65528A3C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FB3CEA1-88D9-42FB-88ED-1E9807FE6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3378" y="1832525"/>
            <a:ext cx="9996135" cy="4023445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9A6C928E-4252-4F33-8C34-E50A12A31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4BAFE9E-D557-BA4C-9749-8F174DF95ABE}"/>
              </a:ext>
            </a:extLst>
          </p:cNvPr>
          <p:cNvSpPr txBox="1"/>
          <p:nvPr/>
        </p:nvSpPr>
        <p:spPr>
          <a:xfrm>
            <a:off x="4766310" y="1141407"/>
            <a:ext cx="2720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		Data</a:t>
            </a:r>
          </a:p>
        </p:txBody>
      </p:sp>
    </p:spTree>
    <p:extLst>
      <p:ext uri="{BB962C8B-B14F-4D97-AF65-F5344CB8AC3E}">
        <p14:creationId xmlns:p14="http://schemas.microsoft.com/office/powerpoint/2010/main" val="36665552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655</Words>
  <Application>Microsoft Macintosh PowerPoint</Application>
  <PresentationFormat>Widescreen</PresentationFormat>
  <Paragraphs>97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Arial</vt:lpstr>
      <vt:lpstr>Calibri</vt:lpstr>
      <vt:lpstr>Century Gothic</vt:lpstr>
      <vt:lpstr>Gill Sans MT</vt:lpstr>
      <vt:lpstr>Wingdings 3</vt:lpstr>
      <vt:lpstr>Ion Boardroom</vt:lpstr>
      <vt:lpstr>SECURITY ANALYTICS</vt:lpstr>
      <vt:lpstr>Background </vt:lpstr>
      <vt:lpstr>PowerPoint Presentation</vt:lpstr>
      <vt:lpstr>PowerPoint Presentation</vt:lpstr>
      <vt:lpstr>THINGS  to Explore</vt:lpstr>
      <vt:lpstr>Feature Engineering</vt:lpstr>
      <vt:lpstr> Feature Engineering</vt:lpstr>
      <vt:lpstr>PowerPoint Presentation</vt:lpstr>
      <vt:lpstr>PowerPoint Presentation</vt:lpstr>
      <vt:lpstr>PowerPoint Presentation</vt:lpstr>
      <vt:lpstr>Clustering based on Honeypot</vt:lpstr>
      <vt:lpstr>Elbow-Method</vt:lpstr>
      <vt:lpstr>PowerPoint Presentation</vt:lpstr>
      <vt:lpstr>K-Nearest Neighbors for Classification</vt:lpstr>
      <vt:lpstr>Classification Results</vt:lpstr>
      <vt:lpstr>Logistic Regression for Classification</vt:lpstr>
      <vt:lpstr>Classification Results</vt:lpstr>
      <vt:lpstr>PRINCIPAL COMPONENT ANALYSIS</vt:lpstr>
      <vt:lpstr>PCA – all honeypots</vt:lpstr>
      <vt:lpstr>PowerPoint Presentation</vt:lpstr>
      <vt:lpstr>PowerPoint Presentation</vt:lpstr>
      <vt:lpstr>Random Forest Classification </vt:lpstr>
      <vt:lpstr>Variable importance </vt:lpstr>
      <vt:lpstr>Results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Feature Engineering</dc:title>
  <dc:creator>Microsoft Office User</dc:creator>
  <cp:lastModifiedBy>Microsoft Office User</cp:lastModifiedBy>
  <cp:revision>3</cp:revision>
  <dcterms:created xsi:type="dcterms:W3CDTF">2019-07-26T18:16:35Z</dcterms:created>
  <dcterms:modified xsi:type="dcterms:W3CDTF">2019-07-26T18:29:00Z</dcterms:modified>
</cp:coreProperties>
</file>